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94626"/>
  </p:normalViewPr>
  <p:slideViewPr>
    <p:cSldViewPr snapToGrid="0">
      <p:cViewPr varScale="1">
        <p:scale>
          <a:sx n="121" d="100"/>
          <a:sy n="121"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21E4-9461-F485-B497-9A6B80F4C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8F65C9-6C4F-C59A-F827-03C24EB2A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3E11D6-DCBC-4CFD-5F32-39719C007306}"/>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5" name="Footer Placeholder 4">
            <a:extLst>
              <a:ext uri="{FF2B5EF4-FFF2-40B4-BE49-F238E27FC236}">
                <a16:creationId xmlns:a16="http://schemas.microsoft.com/office/drawing/2014/main" id="{165D300A-1293-DF3F-EA2F-307BA5654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1C7BC-F374-A1CC-655A-0E1A09B37BE5}"/>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1796446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32A2-166A-1EFA-B370-097115FA1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DF52C6-2B28-E992-E14D-2B059BE640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54360-9CB2-7AD6-8A8B-B34887D0174E}"/>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5" name="Footer Placeholder 4">
            <a:extLst>
              <a:ext uri="{FF2B5EF4-FFF2-40B4-BE49-F238E27FC236}">
                <a16:creationId xmlns:a16="http://schemas.microsoft.com/office/drawing/2014/main" id="{3394076C-24B7-F392-872A-27B44C243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60684-653E-DFA0-06E7-AA164A605FCC}"/>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347439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C24F1C-764D-A4E6-FFD0-FEFED3642E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B752E-7C53-7244-93BA-F14A7339F1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79E8D-4718-EF1D-3A7F-AA508635D5AB}"/>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5" name="Footer Placeholder 4">
            <a:extLst>
              <a:ext uri="{FF2B5EF4-FFF2-40B4-BE49-F238E27FC236}">
                <a16:creationId xmlns:a16="http://schemas.microsoft.com/office/drawing/2014/main" id="{79197565-555B-288F-A064-F258ACE8B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55BBC-4074-E1DC-E48A-A33D78823320}"/>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17126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607B-1331-93C0-E7BE-DC216A04D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61DFC0-C0DE-5DB7-6380-E308969441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91630-F6D0-6D10-C430-A44AFCA63DBA}"/>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5" name="Footer Placeholder 4">
            <a:extLst>
              <a:ext uri="{FF2B5EF4-FFF2-40B4-BE49-F238E27FC236}">
                <a16:creationId xmlns:a16="http://schemas.microsoft.com/office/drawing/2014/main" id="{14CA70E6-AC92-655A-C92A-56793DD97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2A18E-4B57-8B9E-BC0F-95EF570694F9}"/>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120004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6FA0-ECFC-8A09-5018-4F70C4A5C3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D10A64-921E-53E4-68D2-D9333B5B15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9A2743-4631-553A-C7F4-F5543E53256A}"/>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5" name="Footer Placeholder 4">
            <a:extLst>
              <a:ext uri="{FF2B5EF4-FFF2-40B4-BE49-F238E27FC236}">
                <a16:creationId xmlns:a16="http://schemas.microsoft.com/office/drawing/2014/main" id="{8F84D87A-EE56-A945-A06A-497A4244A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7927-1D6A-4647-4AB8-A254A3201F19}"/>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11227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ED3DC-83AA-EBB3-4AAE-7472D56C7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DFCD8-ED1F-4F47-9EF2-82D34FDF2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8B8BC-5C2A-73C1-BDB3-80F121E314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3EE7A6-BFF6-5DE3-7FCA-67114EE7F9EB}"/>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6" name="Footer Placeholder 5">
            <a:extLst>
              <a:ext uri="{FF2B5EF4-FFF2-40B4-BE49-F238E27FC236}">
                <a16:creationId xmlns:a16="http://schemas.microsoft.com/office/drawing/2014/main" id="{F38846F1-1BAD-1926-12D9-D97B4B8B6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19F3B-2FF8-6C90-9452-1FB119DBD38E}"/>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4166728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F5FB-9EAF-86DB-ECC3-9817DB8C63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7A5062-01AC-13F2-3CA9-29ADDB824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6ED0C-B9ED-DE6E-AFF0-983F115AA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A8A39-D763-E631-5558-0CAAD683B5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203EC0-050C-6D0E-9C50-5C4B6FD2D3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6272F4-0E74-28FF-A69E-A82000014AAD}"/>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8" name="Footer Placeholder 7">
            <a:extLst>
              <a:ext uri="{FF2B5EF4-FFF2-40B4-BE49-F238E27FC236}">
                <a16:creationId xmlns:a16="http://schemas.microsoft.com/office/drawing/2014/main" id="{1F8C5EFC-A0C3-7BC4-1779-8625CFB465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3E5FE4-3397-A7FB-F042-DD7373B0AEB1}"/>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93457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2EB4-6953-F047-DC5B-717324D47C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E0A35F-2428-A3FE-22B7-CB13DFAAC44A}"/>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4" name="Footer Placeholder 3">
            <a:extLst>
              <a:ext uri="{FF2B5EF4-FFF2-40B4-BE49-F238E27FC236}">
                <a16:creationId xmlns:a16="http://schemas.microsoft.com/office/drawing/2014/main" id="{0E3BDCBA-6BDF-6A1A-AB4B-354DA670AD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D28019-B76E-B069-0122-FB47EBEAFE39}"/>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337714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6DF099-5E2A-62DD-2B79-2E4BC0616D09}"/>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3" name="Footer Placeholder 2">
            <a:extLst>
              <a:ext uri="{FF2B5EF4-FFF2-40B4-BE49-F238E27FC236}">
                <a16:creationId xmlns:a16="http://schemas.microsoft.com/office/drawing/2014/main" id="{3474A143-84A3-F74F-4D7F-B9AFF2B5F5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8DA4B-2D5C-D32A-9360-F2B846B9CA7F}"/>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353687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5B27-DC66-B99F-2AF1-B7AD3CE58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AF7438-463C-4976-65AA-2DB079E57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132A53-89E3-B2E1-C52B-0EB7A9181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7E99D-A4AD-20FF-4E2A-20551CEC96D7}"/>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6" name="Footer Placeholder 5">
            <a:extLst>
              <a:ext uri="{FF2B5EF4-FFF2-40B4-BE49-F238E27FC236}">
                <a16:creationId xmlns:a16="http://schemas.microsoft.com/office/drawing/2014/main" id="{A04B20E1-D4C6-86B2-A2E5-151D5CD64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FD1C7-F94B-6A59-3B20-6302E317D43E}"/>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171119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829A-A41D-968F-416F-DBDD23F33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388822-8C65-8D2F-A9E1-070F27090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7AC208-A8FB-7DF9-8494-E2A5F7990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24822A-6696-9A21-478A-019242A029FB}"/>
              </a:ext>
            </a:extLst>
          </p:cNvPr>
          <p:cNvSpPr>
            <a:spLocks noGrp="1"/>
          </p:cNvSpPr>
          <p:nvPr>
            <p:ph type="dt" sz="half" idx="10"/>
          </p:nvPr>
        </p:nvSpPr>
        <p:spPr/>
        <p:txBody>
          <a:bodyPr/>
          <a:lstStyle/>
          <a:p>
            <a:fld id="{BE3EC6CF-F041-8747-89CC-A429FB51CFFC}" type="datetimeFigureOut">
              <a:rPr lang="en-US" smtClean="0"/>
              <a:t>9/12/24</a:t>
            </a:fld>
            <a:endParaRPr lang="en-US"/>
          </a:p>
        </p:txBody>
      </p:sp>
      <p:sp>
        <p:nvSpPr>
          <p:cNvPr id="6" name="Footer Placeholder 5">
            <a:extLst>
              <a:ext uri="{FF2B5EF4-FFF2-40B4-BE49-F238E27FC236}">
                <a16:creationId xmlns:a16="http://schemas.microsoft.com/office/drawing/2014/main" id="{3FDBA964-50E5-DDA2-5D19-282B173FD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3B44DE-C4BE-FF3F-F41C-2D085D2B7AED}"/>
              </a:ext>
            </a:extLst>
          </p:cNvPr>
          <p:cNvSpPr>
            <a:spLocks noGrp="1"/>
          </p:cNvSpPr>
          <p:nvPr>
            <p:ph type="sldNum" sz="quarter" idx="12"/>
          </p:nvPr>
        </p:nvSpPr>
        <p:spPr/>
        <p:txBody>
          <a:bodyPr/>
          <a:lstStyle/>
          <a:p>
            <a:fld id="{1A68CA9C-C4D6-6741-89D3-D36559B712BA}" type="slidenum">
              <a:rPr lang="en-US" smtClean="0"/>
              <a:t>‹#›</a:t>
            </a:fld>
            <a:endParaRPr lang="en-US"/>
          </a:p>
        </p:txBody>
      </p:sp>
    </p:spTree>
    <p:extLst>
      <p:ext uri="{BB962C8B-B14F-4D97-AF65-F5344CB8AC3E}">
        <p14:creationId xmlns:p14="http://schemas.microsoft.com/office/powerpoint/2010/main" val="209678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65FA3C-6E24-099F-9418-7F6EDC843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16AAC-5858-4E0A-7F83-CB7A3D101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23705-E47B-7BEB-042E-FBA5C5C22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3EC6CF-F041-8747-89CC-A429FB51CFFC}" type="datetimeFigureOut">
              <a:rPr lang="en-US" smtClean="0"/>
              <a:t>9/12/24</a:t>
            </a:fld>
            <a:endParaRPr lang="en-US"/>
          </a:p>
        </p:txBody>
      </p:sp>
      <p:sp>
        <p:nvSpPr>
          <p:cNvPr id="5" name="Footer Placeholder 4">
            <a:extLst>
              <a:ext uri="{FF2B5EF4-FFF2-40B4-BE49-F238E27FC236}">
                <a16:creationId xmlns:a16="http://schemas.microsoft.com/office/drawing/2014/main" id="{29E377CC-B688-0918-C6DA-31360B77F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41D4574-FB26-0F96-5425-5ABCD2732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68CA9C-C4D6-6741-89D3-D36559B712BA}" type="slidenum">
              <a:rPr lang="en-US" smtClean="0"/>
              <a:t>‹#›</a:t>
            </a:fld>
            <a:endParaRPr lang="en-US"/>
          </a:p>
        </p:txBody>
      </p:sp>
    </p:spTree>
    <p:extLst>
      <p:ext uri="{BB962C8B-B14F-4D97-AF65-F5344CB8AC3E}">
        <p14:creationId xmlns:p14="http://schemas.microsoft.com/office/powerpoint/2010/main" val="642933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jpeg"/><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support@cassusmedia.com" TargetMode="External"/><Relationship Id="rId5" Type="http://schemas.openxmlformats.org/officeDocument/2006/relationships/hyperlink" Target="mailto:jwilson@cassusmedia.com" TargetMode="External"/><Relationship Id="rId4" Type="http://schemas.openxmlformats.org/officeDocument/2006/relationships/hyperlink" Target="mailto:pcassarly@cassusmedia.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5500" y="1085393"/>
            <a:ext cx="5461000" cy="10922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1930400" y="2368344"/>
            <a:ext cx="8331200" cy="707886"/>
          </a:xfrm>
          <a:prstGeom prst="rect">
            <a:avLst/>
          </a:prstGeom>
          <a:noFill/>
        </p:spPr>
        <p:txBody>
          <a:bodyPr wrap="square" rtlCol="0">
            <a:spAutoFit/>
          </a:bodyPr>
          <a:lstStyle/>
          <a:p>
            <a:pPr algn="ct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Capabilities Presentation</a:t>
            </a:r>
          </a:p>
        </p:txBody>
      </p:sp>
      <p:pic>
        <p:nvPicPr>
          <p:cNvPr id="11" name="Picture 10" descr="A group of cartoon penguins&#10;&#10;Description automatically generated">
            <a:extLst>
              <a:ext uri="{FF2B5EF4-FFF2-40B4-BE49-F238E27FC236}">
                <a16:creationId xmlns:a16="http://schemas.microsoft.com/office/drawing/2014/main" id="{B6F92DC1-F14D-4202-870B-30E849E87B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7915" y="3266981"/>
            <a:ext cx="4076170" cy="2964487"/>
          </a:xfrm>
          <a:prstGeom prst="rect">
            <a:avLst/>
          </a:prstGeom>
        </p:spPr>
      </p:pic>
    </p:spTree>
    <p:extLst>
      <p:ext uri="{BB962C8B-B14F-4D97-AF65-F5344CB8AC3E}">
        <p14:creationId xmlns:p14="http://schemas.microsoft.com/office/powerpoint/2010/main" val="1806147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Video Production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On-Site &amp; Post</a:t>
            </a:r>
          </a:p>
        </p:txBody>
      </p:sp>
      <p:pic>
        <p:nvPicPr>
          <p:cNvPr id="2" name="Picture 1" descr="A camera on a tripod in a room with people sitting around&#10;&#10;Description automatically generated">
            <a:extLst>
              <a:ext uri="{FF2B5EF4-FFF2-40B4-BE49-F238E27FC236}">
                <a16:creationId xmlns:a16="http://schemas.microsoft.com/office/drawing/2014/main" id="{3CFFDAE9-D2FE-FEC3-EB26-332BD302F8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057" y="1089444"/>
            <a:ext cx="3512911" cy="2339556"/>
          </a:xfrm>
          <a:prstGeom prst="roundRect">
            <a:avLst>
              <a:gd name="adj" fmla="val 7449"/>
            </a:avLst>
          </a:prstGeom>
        </p:spPr>
      </p:pic>
      <p:pic>
        <p:nvPicPr>
          <p:cNvPr id="4" name="Picture 3" descr="A cartoon penguin holding a camera&#10;&#10;Description automatically generated">
            <a:extLst>
              <a:ext uri="{FF2B5EF4-FFF2-40B4-BE49-F238E27FC236}">
                <a16:creationId xmlns:a16="http://schemas.microsoft.com/office/drawing/2014/main" id="{85231FF5-B8B8-B150-73C7-0E2B424AB60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884" y="3503739"/>
            <a:ext cx="2833965" cy="3108727"/>
          </a:xfrm>
          <a:prstGeom prst="rect">
            <a:avLst/>
          </a:prstGeom>
        </p:spPr>
      </p:pic>
      <p:pic>
        <p:nvPicPr>
          <p:cNvPr id="6" name="holly_vete_15_sec_encouage_others_journey (1080p).mp4">
            <a:hlinkClick r:id="" action="ppaction://media"/>
            <a:extLst>
              <a:ext uri="{FF2B5EF4-FFF2-40B4-BE49-F238E27FC236}">
                <a16:creationId xmlns:a16="http://schemas.microsoft.com/office/drawing/2014/main" id="{1EA96141-D022-9F1F-6390-06FE097856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31410" y="1441330"/>
            <a:ext cx="6829248" cy="3841452"/>
          </a:xfrm>
          <a:prstGeom prst="rect">
            <a:avLst/>
          </a:prstGeom>
        </p:spPr>
      </p:pic>
      <p:sp>
        <p:nvSpPr>
          <p:cNvPr id="7" name="TextBox 6">
            <a:extLst>
              <a:ext uri="{FF2B5EF4-FFF2-40B4-BE49-F238E27FC236}">
                <a16:creationId xmlns:a16="http://schemas.microsoft.com/office/drawing/2014/main" id="{B7A91437-E8EA-2E9D-6C23-68F77D37C0BE}"/>
              </a:ext>
            </a:extLst>
          </p:cNvPr>
          <p:cNvSpPr txBox="1"/>
          <p:nvPr/>
        </p:nvSpPr>
        <p:spPr>
          <a:xfrm>
            <a:off x="3009613" y="5639784"/>
            <a:ext cx="8756817" cy="923330"/>
          </a:xfrm>
          <a:prstGeom prst="rect">
            <a:avLst/>
          </a:prstGeom>
          <a:noFill/>
        </p:spPr>
        <p:txBody>
          <a:bodyPr wrap="square" rtlCol="0">
            <a:spAutoFit/>
          </a:bodyPr>
          <a:lstStyle/>
          <a:p>
            <a:pPr algn="ctr"/>
            <a:r>
              <a:rPr lang="en-US" dirty="0">
                <a:solidFill>
                  <a:schemeClr val="bg1"/>
                </a:solidFill>
                <a:latin typeface="Avenir Next LT Pro" panose="020B0504020202020204" pitchFamily="34" charset="77"/>
              </a:rPr>
              <a:t>We take great pride in working with top-notch videographers that help us achieve our clients’ goals. This example showcases an interview-style video for the Commonwealth of Pennsylvania’s Tobacco Recovery campaign in 2024.</a:t>
            </a:r>
          </a:p>
        </p:txBody>
      </p:sp>
    </p:spTree>
    <p:extLst>
      <p:ext uri="{BB962C8B-B14F-4D97-AF65-F5344CB8AC3E}">
        <p14:creationId xmlns:p14="http://schemas.microsoft.com/office/powerpoint/2010/main" val="129878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Social Media Management</a:t>
            </a:r>
          </a:p>
        </p:txBody>
      </p:sp>
      <p:pic>
        <p:nvPicPr>
          <p:cNvPr id="3" name="Picture 2" descr="A cartoon bird holding a megaphone&#10;&#10;Description automatically generated">
            <a:extLst>
              <a:ext uri="{FF2B5EF4-FFF2-40B4-BE49-F238E27FC236}">
                <a16:creationId xmlns:a16="http://schemas.microsoft.com/office/drawing/2014/main" id="{F8339BD7-41E7-7A48-E075-6C8E0FA297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890" y="3915135"/>
            <a:ext cx="3069694" cy="2657559"/>
          </a:xfrm>
          <a:prstGeom prst="rect">
            <a:avLst/>
          </a:prstGeom>
        </p:spPr>
      </p:pic>
      <p:sp>
        <p:nvSpPr>
          <p:cNvPr id="5" name="TextBox 4">
            <a:extLst>
              <a:ext uri="{FF2B5EF4-FFF2-40B4-BE49-F238E27FC236}">
                <a16:creationId xmlns:a16="http://schemas.microsoft.com/office/drawing/2014/main" id="{6925183B-A272-6A01-71C6-B20863C5E0C2}"/>
              </a:ext>
            </a:extLst>
          </p:cNvPr>
          <p:cNvSpPr txBox="1"/>
          <p:nvPr/>
        </p:nvSpPr>
        <p:spPr>
          <a:xfrm>
            <a:off x="81819" y="945926"/>
            <a:ext cx="11995162" cy="1200329"/>
          </a:xfrm>
          <a:prstGeom prst="rect">
            <a:avLst/>
          </a:prstGeom>
          <a:noFill/>
        </p:spPr>
        <p:txBody>
          <a:bodyPr wrap="square" rtlCol="0">
            <a:spAutoFit/>
          </a:bodyPr>
          <a:lstStyle/>
          <a:p>
            <a:pPr algn="ctr"/>
            <a:r>
              <a:rPr lang="en-US" dirty="0">
                <a:solidFill>
                  <a:schemeClr val="bg1"/>
                </a:solidFill>
                <a:latin typeface="Avenir Next LT Pro" panose="020B0504020202020204" pitchFamily="34" charset="77"/>
              </a:rPr>
              <a:t>Facebook. X. Instagram. LinkedIn. Pinterest. TikTok. These are all platforms that our clients use to promote their organization or brand, and we help them achieve their goals through organic and paid advertising campaigns.</a:t>
            </a:r>
          </a:p>
          <a:p>
            <a:pPr algn="ctr"/>
            <a:r>
              <a:rPr lang="en-US" dirty="0">
                <a:solidFill>
                  <a:schemeClr val="bg1"/>
                </a:solidFill>
                <a:latin typeface="Avenir Next LT Pro" panose="020B0504020202020204" pitchFamily="34" charset="77"/>
              </a:rPr>
              <a:t>Below, you’ll see some Facebook Insights examples of a small business client’s statistics, as well as a government-funded non-profit 501(c)(3) organic posting campaign.</a:t>
            </a:r>
          </a:p>
        </p:txBody>
      </p:sp>
      <p:pic>
        <p:nvPicPr>
          <p:cNvPr id="7" name="Picture 6" descr="A graph of a number of followers&#10;&#10;Description automatically generated with medium confidence">
            <a:extLst>
              <a:ext uri="{FF2B5EF4-FFF2-40B4-BE49-F238E27FC236}">
                <a16:creationId xmlns:a16="http://schemas.microsoft.com/office/drawing/2014/main" id="{F04549B7-7D4B-87E8-5472-614480729F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9230" y="2522414"/>
            <a:ext cx="4210968" cy="2007395"/>
          </a:xfrm>
          <a:prstGeom prst="roundRect">
            <a:avLst>
              <a:gd name="adj" fmla="val 3775"/>
            </a:avLst>
          </a:prstGeom>
        </p:spPr>
      </p:pic>
      <p:sp>
        <p:nvSpPr>
          <p:cNvPr id="10" name="TextBox 9">
            <a:extLst>
              <a:ext uri="{FF2B5EF4-FFF2-40B4-BE49-F238E27FC236}">
                <a16:creationId xmlns:a16="http://schemas.microsoft.com/office/drawing/2014/main" id="{B4244843-FE34-ED33-6D57-851C199DB9B1}"/>
              </a:ext>
            </a:extLst>
          </p:cNvPr>
          <p:cNvSpPr txBox="1"/>
          <p:nvPr/>
        </p:nvSpPr>
        <p:spPr>
          <a:xfrm>
            <a:off x="2466946" y="4611648"/>
            <a:ext cx="3915535" cy="584775"/>
          </a:xfrm>
          <a:prstGeom prst="rect">
            <a:avLst/>
          </a:prstGeom>
          <a:noFill/>
        </p:spPr>
        <p:txBody>
          <a:bodyPr wrap="square" rtlCol="0">
            <a:spAutoFit/>
          </a:bodyPr>
          <a:lstStyle/>
          <a:p>
            <a:pPr algn="ctr"/>
            <a:r>
              <a:rPr lang="en-US" sz="1600" dirty="0">
                <a:solidFill>
                  <a:schemeClr val="bg1"/>
                </a:solidFill>
                <a:latin typeface="Avenir Next LT Pro" panose="020B0504020202020204" pitchFamily="34" charset="77"/>
              </a:rPr>
              <a:t>June 2024 FB Performance</a:t>
            </a:r>
            <a:br>
              <a:rPr lang="en-US" sz="1600" dirty="0">
                <a:solidFill>
                  <a:schemeClr val="bg1"/>
                </a:solidFill>
                <a:latin typeface="Avenir Next LT Pro" panose="020B0504020202020204" pitchFamily="34" charset="77"/>
              </a:rPr>
            </a:br>
            <a:r>
              <a:rPr lang="en-US" sz="1600" dirty="0">
                <a:solidFill>
                  <a:schemeClr val="bg1"/>
                </a:solidFill>
                <a:latin typeface="Avenir Next LT Pro" panose="020B0504020202020204" pitchFamily="34" charset="77"/>
              </a:rPr>
              <a:t>Small Business Client</a:t>
            </a:r>
          </a:p>
        </p:txBody>
      </p:sp>
      <p:pic>
        <p:nvPicPr>
          <p:cNvPr id="12" name="Picture 11" descr="A graph of a number of followers&#10;&#10;Description automatically generated with medium confidence">
            <a:extLst>
              <a:ext uri="{FF2B5EF4-FFF2-40B4-BE49-F238E27FC236}">
                <a16:creationId xmlns:a16="http://schemas.microsoft.com/office/drawing/2014/main" id="{8823E8F6-9DA2-64E4-23DB-08AD94CEAA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6865" y="3295004"/>
            <a:ext cx="5167268" cy="2469609"/>
          </a:xfrm>
          <a:prstGeom prst="roundRect">
            <a:avLst>
              <a:gd name="adj" fmla="val 3393"/>
            </a:avLst>
          </a:prstGeom>
        </p:spPr>
      </p:pic>
      <p:sp>
        <p:nvSpPr>
          <p:cNvPr id="13" name="TextBox 12">
            <a:extLst>
              <a:ext uri="{FF2B5EF4-FFF2-40B4-BE49-F238E27FC236}">
                <a16:creationId xmlns:a16="http://schemas.microsoft.com/office/drawing/2014/main" id="{B861BB12-C4AD-FE0F-FC16-1AFDEA45C6EA}"/>
              </a:ext>
            </a:extLst>
          </p:cNvPr>
          <p:cNvSpPr txBox="1"/>
          <p:nvPr/>
        </p:nvSpPr>
        <p:spPr>
          <a:xfrm>
            <a:off x="7362731" y="5812104"/>
            <a:ext cx="3915535" cy="584775"/>
          </a:xfrm>
          <a:prstGeom prst="rect">
            <a:avLst/>
          </a:prstGeom>
          <a:noFill/>
        </p:spPr>
        <p:txBody>
          <a:bodyPr wrap="square" rtlCol="0">
            <a:spAutoFit/>
          </a:bodyPr>
          <a:lstStyle/>
          <a:p>
            <a:pPr algn="ctr"/>
            <a:r>
              <a:rPr lang="en-US" sz="1600" dirty="0">
                <a:solidFill>
                  <a:schemeClr val="bg1"/>
                </a:solidFill>
                <a:latin typeface="Avenir Next LT Pro" panose="020B0504020202020204" pitchFamily="34" charset="77"/>
              </a:rPr>
              <a:t>January-June 2024 FB Performance</a:t>
            </a:r>
            <a:br>
              <a:rPr lang="en-US" sz="1600" dirty="0">
                <a:solidFill>
                  <a:schemeClr val="bg1"/>
                </a:solidFill>
                <a:latin typeface="Avenir Next LT Pro" panose="020B0504020202020204" pitchFamily="34" charset="77"/>
              </a:rPr>
            </a:br>
            <a:r>
              <a:rPr lang="en-US" sz="1600" dirty="0">
                <a:solidFill>
                  <a:schemeClr val="bg1"/>
                </a:solidFill>
                <a:latin typeface="Avenir Next LT Pro" panose="020B0504020202020204" pitchFamily="34" charset="77"/>
              </a:rPr>
              <a:t>PA Government-Funded 501(c)(3)</a:t>
            </a:r>
          </a:p>
        </p:txBody>
      </p:sp>
    </p:spTree>
    <p:extLst>
      <p:ext uri="{BB962C8B-B14F-4D97-AF65-F5344CB8AC3E}">
        <p14:creationId xmlns:p14="http://schemas.microsoft.com/office/powerpoint/2010/main" val="856448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Virtual Training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“Loom &amp; Zoom”</a:t>
            </a:r>
          </a:p>
        </p:txBody>
      </p:sp>
      <p:pic>
        <p:nvPicPr>
          <p:cNvPr id="3" name="Picture 2" descr="Cartoon of a penguin holding a wand&#10;&#10;Description automatically generated">
            <a:extLst>
              <a:ext uri="{FF2B5EF4-FFF2-40B4-BE49-F238E27FC236}">
                <a16:creationId xmlns:a16="http://schemas.microsoft.com/office/drawing/2014/main" id="{BB42B677-8EB1-C7B4-41D7-C6A23745E4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1261967"/>
            <a:ext cx="3325408" cy="3004112"/>
          </a:xfrm>
          <a:prstGeom prst="rect">
            <a:avLst/>
          </a:prstGeom>
        </p:spPr>
      </p:pic>
      <p:sp>
        <p:nvSpPr>
          <p:cNvPr id="5" name="TextBox 4">
            <a:extLst>
              <a:ext uri="{FF2B5EF4-FFF2-40B4-BE49-F238E27FC236}">
                <a16:creationId xmlns:a16="http://schemas.microsoft.com/office/drawing/2014/main" id="{ABC080AE-EA1E-BE68-EA5C-B28D257F2225}"/>
              </a:ext>
            </a:extLst>
          </p:cNvPr>
          <p:cNvSpPr txBox="1"/>
          <p:nvPr/>
        </p:nvSpPr>
        <p:spPr>
          <a:xfrm>
            <a:off x="2941609" y="1563694"/>
            <a:ext cx="8678172" cy="2862322"/>
          </a:xfrm>
          <a:prstGeom prst="rect">
            <a:avLst/>
          </a:prstGeom>
          <a:noFill/>
        </p:spPr>
        <p:txBody>
          <a:bodyPr wrap="square" rtlCol="0">
            <a:spAutoFit/>
          </a:bodyPr>
          <a:lstStyle/>
          <a:p>
            <a:r>
              <a:rPr lang="en-US" dirty="0">
                <a:solidFill>
                  <a:schemeClr val="bg1"/>
                </a:solidFill>
                <a:latin typeface="Chalkboard" panose="03050602040202020205" pitchFamily="66" charset="77"/>
              </a:rPr>
              <a:t>We believe that teaching our clients is a more effective approach to consulting. That’s why we offer video training modules for specific questions or concerns.</a:t>
            </a:r>
          </a:p>
          <a:p>
            <a:endParaRPr lang="en-US" dirty="0">
              <a:solidFill>
                <a:schemeClr val="bg1"/>
              </a:solidFill>
              <a:latin typeface="Chalkboard" panose="03050602040202020205" pitchFamily="66" charset="77"/>
            </a:endParaRPr>
          </a:p>
          <a:p>
            <a:r>
              <a:rPr lang="en-US" dirty="0">
                <a:solidFill>
                  <a:schemeClr val="bg1"/>
                </a:solidFill>
                <a:latin typeface="Chalkboard" panose="03050602040202020205" pitchFamily="66" charset="77"/>
              </a:rPr>
              <a:t>We primarily offer virtual trainings with many of our clients by sending a </a:t>
            </a:r>
            <a:r>
              <a:rPr lang="en-US" b="1" u="sng" dirty="0" err="1">
                <a:solidFill>
                  <a:schemeClr val="bg1"/>
                </a:solidFill>
                <a:latin typeface="Chalkboard" panose="03050602040202020205" pitchFamily="66" charset="77"/>
              </a:rPr>
              <a:t>Loom.com</a:t>
            </a:r>
            <a:r>
              <a:rPr lang="en-US" dirty="0">
                <a:solidFill>
                  <a:schemeClr val="bg1"/>
                </a:solidFill>
                <a:latin typeface="Chalkboard" panose="03050602040202020205" pitchFamily="66" charset="77"/>
              </a:rPr>
              <a:t> link, and these videos can be converted into course or training videos if need be. </a:t>
            </a:r>
          </a:p>
          <a:p>
            <a:endParaRPr lang="en-US" dirty="0">
              <a:solidFill>
                <a:schemeClr val="bg1"/>
              </a:solidFill>
              <a:latin typeface="Chalkboard" panose="03050602040202020205" pitchFamily="66" charset="77"/>
            </a:endParaRPr>
          </a:p>
          <a:p>
            <a:r>
              <a:rPr lang="en-US" dirty="0">
                <a:solidFill>
                  <a:schemeClr val="bg1"/>
                </a:solidFill>
                <a:latin typeface="Chalkboard" panose="03050602040202020205" pitchFamily="66" charset="77"/>
              </a:rPr>
              <a:t>Of course, we also meet with our clients via Zoom (or their preferred video chat software such as Teams, Google Meet, etc.) and spend time teaching them what they need to know so we can work together more easily.</a:t>
            </a:r>
          </a:p>
        </p:txBody>
      </p:sp>
      <p:pic>
        <p:nvPicPr>
          <p:cNvPr id="7" name="Picture 6" descr="A white text on a black background&#10;&#10;Description automatically generated">
            <a:extLst>
              <a:ext uri="{FF2B5EF4-FFF2-40B4-BE49-F238E27FC236}">
                <a16:creationId xmlns:a16="http://schemas.microsoft.com/office/drawing/2014/main" id="{165CC36B-E3E9-C79C-05BB-391E90452A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7551" y="4639222"/>
            <a:ext cx="2015066" cy="605837"/>
          </a:xfrm>
          <a:prstGeom prst="rect">
            <a:avLst/>
          </a:prstGeom>
        </p:spPr>
      </p:pic>
      <p:pic>
        <p:nvPicPr>
          <p:cNvPr id="1028" name="Picture 4">
            <a:extLst>
              <a:ext uri="{FF2B5EF4-FFF2-40B4-BE49-F238E27FC236}">
                <a16:creationId xmlns:a16="http://schemas.microsoft.com/office/drawing/2014/main" id="{BFCB782B-FE36-148F-29B6-1B3C0598044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2006" y="4799805"/>
            <a:ext cx="1819044" cy="409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Teams Logo Icon (2024) - Free Download PNG, SVG, AI">
            <a:extLst>
              <a:ext uri="{FF2B5EF4-FFF2-40B4-BE49-F238E27FC236}">
                <a16:creationId xmlns:a16="http://schemas.microsoft.com/office/drawing/2014/main" id="{544D19E4-ADC6-2408-7BD4-8AE285F96DB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39573" y="4599849"/>
            <a:ext cx="653944" cy="6092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et">
            <a:extLst>
              <a:ext uri="{FF2B5EF4-FFF2-40B4-BE49-F238E27FC236}">
                <a16:creationId xmlns:a16="http://schemas.microsoft.com/office/drawing/2014/main" id="{D6A7EFB2-6123-CC0B-8146-C45E132E9DB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97556" y="5358839"/>
            <a:ext cx="799463" cy="7994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5EEE1F9-288B-A057-D128-76EB8EB8E71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28444" y="5453949"/>
            <a:ext cx="846168" cy="60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05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2932981" y="145591"/>
            <a:ext cx="8971152"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Outreach Campaigns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Email &amp; SMS</a:t>
            </a:r>
          </a:p>
        </p:txBody>
      </p:sp>
      <p:pic>
        <p:nvPicPr>
          <p:cNvPr id="3" name="Picture 2" descr="A cartoon of a penguin sitting in a chair&#10;&#10;Description automatically generated">
            <a:extLst>
              <a:ext uri="{FF2B5EF4-FFF2-40B4-BE49-F238E27FC236}">
                <a16:creationId xmlns:a16="http://schemas.microsoft.com/office/drawing/2014/main" id="{19B9DF0D-2722-7420-4A31-04E26EB993D0}"/>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91900" y="2471636"/>
            <a:ext cx="1365967" cy="1415157"/>
          </a:xfrm>
          <a:prstGeom prst="rect">
            <a:avLst/>
          </a:prstGeom>
        </p:spPr>
      </p:pic>
      <p:pic>
        <p:nvPicPr>
          <p:cNvPr id="6" name="Picture 5" descr="A cartoon penguin with a mailbox&#10;&#10;Description automatically generated">
            <a:extLst>
              <a:ext uri="{FF2B5EF4-FFF2-40B4-BE49-F238E27FC236}">
                <a16:creationId xmlns:a16="http://schemas.microsoft.com/office/drawing/2014/main" id="{57C6A04F-C2EA-2DE2-CF79-0A694DDA03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016" y="3179214"/>
            <a:ext cx="3105638" cy="2496559"/>
          </a:xfrm>
          <a:prstGeom prst="rect">
            <a:avLst/>
          </a:prstGeom>
        </p:spPr>
      </p:pic>
      <p:sp>
        <p:nvSpPr>
          <p:cNvPr id="10" name="TextBox 9">
            <a:extLst>
              <a:ext uri="{FF2B5EF4-FFF2-40B4-BE49-F238E27FC236}">
                <a16:creationId xmlns:a16="http://schemas.microsoft.com/office/drawing/2014/main" id="{EB8042DA-96E3-F0C5-0E8A-44EBFF36D314}"/>
              </a:ext>
            </a:extLst>
          </p:cNvPr>
          <p:cNvSpPr txBox="1"/>
          <p:nvPr/>
        </p:nvSpPr>
        <p:spPr>
          <a:xfrm>
            <a:off x="3217654" y="1011173"/>
            <a:ext cx="8583282" cy="5632311"/>
          </a:xfrm>
          <a:prstGeom prst="rect">
            <a:avLst/>
          </a:prstGeom>
          <a:noFill/>
        </p:spPr>
        <p:txBody>
          <a:bodyPr wrap="square" rtlCol="0">
            <a:spAutoFit/>
          </a:bodyPr>
          <a:lstStyle/>
          <a:p>
            <a:r>
              <a:rPr lang="en-US" dirty="0">
                <a:solidFill>
                  <a:schemeClr val="bg1"/>
                </a:solidFill>
                <a:latin typeface="Avenir Next LT Pro" panose="020B0504020202020204" pitchFamily="34" charset="77"/>
              </a:rPr>
              <a:t>Through platforms like Mailchimp and Constant Contact, we are now able to reach our recipients through two very effective mediums under one digital roof:</a:t>
            </a:r>
          </a:p>
          <a:p>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E-mail and SMS texting.</a:t>
            </a:r>
          </a:p>
          <a:p>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We can reach our clients’ email lists with newsletters and announcements with the few clicks of a mouse, and track the efforts of our marketing strategy by seeing open rates, clickthrough rates, and more.</a:t>
            </a:r>
          </a:p>
          <a:p>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Alternatively (or simultaneously), we can send a text message and ping thousands of mobile phone users right in their pockets with a message,</a:t>
            </a:r>
          </a:p>
          <a:p>
            <a:r>
              <a:rPr lang="en-US" dirty="0">
                <a:solidFill>
                  <a:schemeClr val="bg1"/>
                </a:solidFill>
                <a:latin typeface="Avenir Next LT Pro" panose="020B0504020202020204" pitchFamily="34" charset="77"/>
              </a:rPr>
              <a:t>image, and or link to achieve our clients’ marketing goals.</a:t>
            </a:r>
          </a:p>
          <a:p>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For this reason, </a:t>
            </a:r>
            <a:r>
              <a:rPr lang="en-US" dirty="0" err="1">
                <a:solidFill>
                  <a:schemeClr val="bg1"/>
                </a:solidFill>
                <a:latin typeface="Avenir Next LT Pro" panose="020B0504020202020204" pitchFamily="34" charset="77"/>
              </a:rPr>
              <a:t>Cassus</a:t>
            </a:r>
            <a:r>
              <a:rPr lang="en-US" dirty="0">
                <a:solidFill>
                  <a:schemeClr val="bg1"/>
                </a:solidFill>
                <a:latin typeface="Avenir Next LT Pro" panose="020B0504020202020204" pitchFamily="34" charset="77"/>
              </a:rPr>
              <a:t> Media is proud to be an official</a:t>
            </a:r>
          </a:p>
          <a:p>
            <a:endParaRPr lang="en-US" dirty="0">
              <a:solidFill>
                <a:schemeClr val="bg1"/>
              </a:solidFill>
              <a:latin typeface="Avenir Next LT Pro" panose="020B0504020202020204" pitchFamily="34" charset="77"/>
            </a:endParaRPr>
          </a:p>
          <a:p>
            <a:endParaRPr lang="en-US" dirty="0">
              <a:solidFill>
                <a:schemeClr val="bg1"/>
              </a:solidFill>
              <a:latin typeface="Avenir Next LT Pro" panose="020B0504020202020204" pitchFamily="34" charset="77"/>
            </a:endParaRPr>
          </a:p>
          <a:p>
            <a:endParaRPr lang="en-US" dirty="0">
              <a:solidFill>
                <a:schemeClr val="bg1"/>
              </a:solidFill>
              <a:latin typeface="Avenir Next LT Pro" panose="020B0504020202020204" pitchFamily="34" charset="77"/>
            </a:endParaRPr>
          </a:p>
          <a:p>
            <a:endParaRPr lang="en-US" dirty="0">
              <a:solidFill>
                <a:schemeClr val="bg1"/>
              </a:solidFill>
              <a:latin typeface="Avenir Next LT Pro" panose="020B0504020202020204" pitchFamily="34" charset="77"/>
            </a:endParaRPr>
          </a:p>
          <a:p>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…although we’ll work with our clients’ preferred platform. :)</a:t>
            </a:r>
          </a:p>
        </p:txBody>
      </p:sp>
      <p:pic>
        <p:nvPicPr>
          <p:cNvPr id="2050" name="Picture 2" descr="Constant Contact Partner | Flight Path Creative">
            <a:extLst>
              <a:ext uri="{FF2B5EF4-FFF2-40B4-BE49-F238E27FC236}">
                <a16:creationId xmlns:a16="http://schemas.microsoft.com/office/drawing/2014/main" id="{371C7942-F827-B08D-F0FB-FD92DBFE29F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41785" y="5024621"/>
            <a:ext cx="4908430" cy="100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46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001992" y="145591"/>
            <a:ext cx="8902141"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Strategy &amp; Consulting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Our Advice</a:t>
            </a:r>
          </a:p>
        </p:txBody>
      </p:sp>
      <p:pic>
        <p:nvPicPr>
          <p:cNvPr id="3" name="Picture 2" descr="A cartoon penguin wearing a suit and tie&#10;&#10;Description automatically generated">
            <a:extLst>
              <a:ext uri="{FF2B5EF4-FFF2-40B4-BE49-F238E27FC236}">
                <a16:creationId xmlns:a16="http://schemas.microsoft.com/office/drawing/2014/main" id="{4CB1D9A0-0BC7-6051-36BA-150C836EBE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392" y="3290835"/>
            <a:ext cx="2981259" cy="2989252"/>
          </a:xfrm>
          <a:prstGeom prst="rect">
            <a:avLst/>
          </a:prstGeom>
        </p:spPr>
      </p:pic>
      <p:sp>
        <p:nvSpPr>
          <p:cNvPr id="5" name="TextBox 4">
            <a:extLst>
              <a:ext uri="{FF2B5EF4-FFF2-40B4-BE49-F238E27FC236}">
                <a16:creationId xmlns:a16="http://schemas.microsoft.com/office/drawing/2014/main" id="{FA48B9BD-F34C-48A9-7896-583C43FF73E8}"/>
              </a:ext>
            </a:extLst>
          </p:cNvPr>
          <p:cNvSpPr txBox="1"/>
          <p:nvPr/>
        </p:nvSpPr>
        <p:spPr>
          <a:xfrm>
            <a:off x="2516581" y="1279243"/>
            <a:ext cx="8998948" cy="2031325"/>
          </a:xfrm>
          <a:prstGeom prst="rect">
            <a:avLst/>
          </a:prstGeom>
          <a:noFill/>
        </p:spPr>
        <p:txBody>
          <a:bodyPr wrap="square" rtlCol="0">
            <a:spAutoFit/>
          </a:bodyPr>
          <a:lstStyle/>
          <a:p>
            <a:r>
              <a:rPr lang="en-US" dirty="0">
                <a:solidFill>
                  <a:schemeClr val="bg1"/>
                </a:solidFill>
                <a:latin typeface="Avenir Next LT Pro" panose="020B0504020202020204" pitchFamily="34" charset="77"/>
              </a:rPr>
              <a:t>We believe in the clients that we choose to work with.</a:t>
            </a:r>
          </a:p>
          <a:p>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We haven’t taken on every client, and we’ve had to part ways with a few.</a:t>
            </a:r>
          </a:p>
          <a:p>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We don’t know everything, but what we do know how to do, we do it well.</a:t>
            </a:r>
          </a:p>
          <a:p>
            <a:endParaRPr lang="en-US" dirty="0">
              <a:solidFill>
                <a:schemeClr val="bg1"/>
              </a:solidFill>
              <a:latin typeface="Avenir Next LT Pro" panose="020B0504020202020204" pitchFamily="34" charset="77"/>
            </a:endParaRPr>
          </a:p>
          <a:p>
            <a:r>
              <a:rPr lang="en-US" b="1" dirty="0">
                <a:solidFill>
                  <a:schemeClr val="bg1"/>
                </a:solidFill>
                <a:latin typeface="Avenir Next LT Pro" panose="020B0504020202020204" pitchFamily="34" charset="77"/>
              </a:rPr>
              <a:t>Quality is our </a:t>
            </a:r>
            <a:r>
              <a:rPr lang="en-US" b="1" u="sng" dirty="0">
                <a:solidFill>
                  <a:schemeClr val="bg1"/>
                </a:solidFill>
                <a:latin typeface="Avenir Next LT Pro" panose="020B0504020202020204" pitchFamily="34" charset="77"/>
              </a:rPr>
              <a:t>goal</a:t>
            </a:r>
            <a:r>
              <a:rPr lang="en-US" b="1" dirty="0">
                <a:solidFill>
                  <a:schemeClr val="bg1"/>
                </a:solidFill>
                <a:latin typeface="Avenir Next LT Pro" panose="020B0504020202020204" pitchFamily="34" charset="77"/>
              </a:rPr>
              <a:t>, and accomplishing </a:t>
            </a:r>
            <a:r>
              <a:rPr lang="en-US" b="1" i="1" dirty="0">
                <a:solidFill>
                  <a:schemeClr val="bg1"/>
                </a:solidFill>
                <a:latin typeface="Avenir Next LT Pro" panose="020B0504020202020204" pitchFamily="34" charset="77"/>
              </a:rPr>
              <a:t>your</a:t>
            </a:r>
            <a:r>
              <a:rPr lang="en-US" b="1" dirty="0">
                <a:solidFill>
                  <a:schemeClr val="bg1"/>
                </a:solidFill>
                <a:latin typeface="Avenir Next LT Pro" panose="020B0504020202020204" pitchFamily="34" charset="77"/>
              </a:rPr>
              <a:t> organization’s goals is our </a:t>
            </a:r>
            <a:r>
              <a:rPr lang="en-US" b="1" u="sng" dirty="0">
                <a:solidFill>
                  <a:schemeClr val="bg1"/>
                </a:solidFill>
                <a:latin typeface="Avenir Next LT Pro" panose="020B0504020202020204" pitchFamily="34" charset="77"/>
              </a:rPr>
              <a:t>mission</a:t>
            </a:r>
            <a:r>
              <a:rPr lang="en-US" b="1" dirty="0">
                <a:solidFill>
                  <a:schemeClr val="bg1"/>
                </a:solidFill>
                <a:latin typeface="Avenir Next LT Pro" panose="020B0504020202020204" pitchFamily="34" charset="77"/>
              </a:rPr>
              <a:t>.</a:t>
            </a:r>
          </a:p>
        </p:txBody>
      </p:sp>
      <p:sp>
        <p:nvSpPr>
          <p:cNvPr id="10" name="Rectangle 9">
            <a:extLst>
              <a:ext uri="{FF2B5EF4-FFF2-40B4-BE49-F238E27FC236}">
                <a16:creationId xmlns:a16="http://schemas.microsoft.com/office/drawing/2014/main" id="{98182311-B0F5-6A7A-3078-C4AB0561360B}"/>
              </a:ext>
            </a:extLst>
          </p:cNvPr>
          <p:cNvSpPr/>
          <p:nvPr/>
        </p:nvSpPr>
        <p:spPr>
          <a:xfrm>
            <a:off x="2613861" y="3624139"/>
            <a:ext cx="3627875"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7228D7-F690-BC28-5B9A-8249DEC66ECE}"/>
              </a:ext>
            </a:extLst>
          </p:cNvPr>
          <p:cNvSpPr txBox="1"/>
          <p:nvPr/>
        </p:nvSpPr>
        <p:spPr>
          <a:xfrm>
            <a:off x="2516581" y="3971763"/>
            <a:ext cx="8164388" cy="2308324"/>
          </a:xfrm>
          <a:prstGeom prst="rect">
            <a:avLst/>
          </a:prstGeom>
          <a:noFill/>
        </p:spPr>
        <p:txBody>
          <a:bodyPr wrap="square" rtlCol="0">
            <a:spAutoFit/>
          </a:bodyPr>
          <a:lstStyle/>
          <a:p>
            <a:r>
              <a:rPr lang="en-US" dirty="0">
                <a:solidFill>
                  <a:schemeClr val="bg1"/>
                </a:solidFill>
                <a:latin typeface="Avenir Next LT Pro" panose="020B0504020202020204" pitchFamily="34" charset="77"/>
              </a:rPr>
              <a:t>Our leadership team is here to make sure that you accomplish the things that need to get done to help you further your organization in whatever way it measures its success. Whether you choose to bring us in as an attached marketing team, order services à la carte as needed, or simply ask us for our professional advice, we’ll do our best to help you figure out and solve the digital problems that you may have.</a:t>
            </a:r>
          </a:p>
          <a:p>
            <a:endParaRPr lang="en-US" b="1"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After all, we are </a:t>
            </a:r>
            <a:r>
              <a:rPr lang="en-US" b="1" dirty="0" err="1">
                <a:solidFill>
                  <a:schemeClr val="bg1"/>
                </a:solidFill>
                <a:latin typeface="Avenir Next LT Pro" panose="020B0504020202020204" pitchFamily="34" charset="77"/>
              </a:rPr>
              <a:t>Cassus</a:t>
            </a:r>
            <a:r>
              <a:rPr lang="en-US" b="1" dirty="0">
                <a:solidFill>
                  <a:schemeClr val="bg1"/>
                </a:solidFill>
                <a:latin typeface="Avenir Next LT Pro" panose="020B0504020202020204" pitchFamily="34" charset="77"/>
              </a:rPr>
              <a:t> Media | Digital Marketing Solutions®!</a:t>
            </a:r>
          </a:p>
        </p:txBody>
      </p:sp>
    </p:spTree>
    <p:extLst>
      <p:ext uri="{BB962C8B-B14F-4D97-AF65-F5344CB8AC3E}">
        <p14:creationId xmlns:p14="http://schemas.microsoft.com/office/powerpoint/2010/main" val="2444028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14" name="TextBox 13">
            <a:extLst>
              <a:ext uri="{FF2B5EF4-FFF2-40B4-BE49-F238E27FC236}">
                <a16:creationId xmlns:a16="http://schemas.microsoft.com/office/drawing/2014/main" id="{DC20A56B-179E-7E48-F338-6D3D069E6F2E}"/>
              </a:ext>
            </a:extLst>
          </p:cNvPr>
          <p:cNvSpPr txBox="1"/>
          <p:nvPr/>
        </p:nvSpPr>
        <p:spPr>
          <a:xfrm>
            <a:off x="1930400" y="3075057"/>
            <a:ext cx="8331200" cy="707886"/>
          </a:xfrm>
          <a:prstGeom prst="rect">
            <a:avLst/>
          </a:prstGeom>
          <a:noFill/>
        </p:spPr>
        <p:txBody>
          <a:bodyPr wrap="square" rtlCol="0">
            <a:spAutoFit/>
          </a:bodyPr>
          <a:lstStyle/>
          <a:p>
            <a:pPr algn="ct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Wrapping It Up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About Us</a:t>
            </a:r>
          </a:p>
        </p:txBody>
      </p:sp>
    </p:spTree>
    <p:extLst>
      <p:ext uri="{BB962C8B-B14F-4D97-AF65-F5344CB8AC3E}">
        <p14:creationId xmlns:p14="http://schemas.microsoft.com/office/powerpoint/2010/main" val="207680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239311" y="145591"/>
            <a:ext cx="8664822"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About Us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Leadership</a:t>
            </a:r>
          </a:p>
        </p:txBody>
      </p:sp>
      <p:pic>
        <p:nvPicPr>
          <p:cNvPr id="3" name="Picture 2" descr="A person with glasses smiling&#10;&#10;Description automatically generated">
            <a:extLst>
              <a:ext uri="{FF2B5EF4-FFF2-40B4-BE49-F238E27FC236}">
                <a16:creationId xmlns:a16="http://schemas.microsoft.com/office/drawing/2014/main" id="{879185F5-7C11-B0F7-D717-8779DEF893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867" y="1314829"/>
            <a:ext cx="2227634" cy="2227634"/>
          </a:xfrm>
          <a:prstGeom prst="rect">
            <a:avLst/>
          </a:prstGeom>
        </p:spPr>
      </p:pic>
      <p:sp>
        <p:nvSpPr>
          <p:cNvPr id="4" name="TextBox 3">
            <a:extLst>
              <a:ext uri="{FF2B5EF4-FFF2-40B4-BE49-F238E27FC236}">
                <a16:creationId xmlns:a16="http://schemas.microsoft.com/office/drawing/2014/main" id="{8811E228-5EC7-E4BA-5B3F-6F081D18986A}"/>
              </a:ext>
            </a:extLst>
          </p:cNvPr>
          <p:cNvSpPr txBox="1"/>
          <p:nvPr/>
        </p:nvSpPr>
        <p:spPr>
          <a:xfrm>
            <a:off x="2700903" y="1089818"/>
            <a:ext cx="9286815" cy="2308324"/>
          </a:xfrm>
          <a:prstGeom prst="rect">
            <a:avLst/>
          </a:prstGeom>
          <a:noFill/>
        </p:spPr>
        <p:txBody>
          <a:bodyPr wrap="square" rtlCol="0">
            <a:spAutoFit/>
          </a:bodyPr>
          <a:lstStyle/>
          <a:p>
            <a:r>
              <a:rPr lang="en-US" sz="1200" dirty="0">
                <a:solidFill>
                  <a:schemeClr val="bg1"/>
                </a:solidFill>
                <a:latin typeface="Avenir Next LT Pro" panose="020B0504020202020204" pitchFamily="34" charset="77"/>
              </a:rPr>
              <a:t>Paul Cassarly is the co-owner and President &amp; CEO of </a:t>
            </a:r>
            <a:r>
              <a:rPr lang="en-US" sz="1200" dirty="0" err="1">
                <a:solidFill>
                  <a:schemeClr val="bg1"/>
                </a:solidFill>
                <a:latin typeface="Avenir Next LT Pro" panose="020B0504020202020204" pitchFamily="34" charset="77"/>
              </a:rPr>
              <a:t>Cassus</a:t>
            </a:r>
            <a:r>
              <a:rPr lang="en-US" sz="1200" dirty="0">
                <a:solidFill>
                  <a:schemeClr val="bg1"/>
                </a:solidFill>
                <a:latin typeface="Avenir Next LT Pro" panose="020B0504020202020204" pitchFamily="34" charset="77"/>
              </a:rPr>
              <a:t> Media LLC. After attending Penn State University as a trumpet &amp; music education major for two years, Paul decided to serve his country; he served in “The Commandant’s Own” U.S. Marine Drum &amp; Bugle Corps as a 5512 soprano bugler until 2015.</a:t>
            </a:r>
          </a:p>
          <a:p>
            <a:endParaRPr lang="en-US" sz="1200" dirty="0">
              <a:solidFill>
                <a:schemeClr val="bg1"/>
              </a:solidFill>
              <a:latin typeface="Avenir Next LT Pro" panose="020B0504020202020204" pitchFamily="34" charset="77"/>
            </a:endParaRPr>
          </a:p>
          <a:p>
            <a:r>
              <a:rPr lang="en-US" sz="1200" dirty="0">
                <a:solidFill>
                  <a:schemeClr val="bg1"/>
                </a:solidFill>
                <a:latin typeface="Avenir Next LT Pro" panose="020B0504020202020204" pitchFamily="34" charset="77"/>
              </a:rPr>
              <a:t>He founded </a:t>
            </a:r>
            <a:r>
              <a:rPr lang="en-US" sz="1200" dirty="0" err="1">
                <a:solidFill>
                  <a:schemeClr val="bg1"/>
                </a:solidFill>
                <a:latin typeface="Avenir Next LT Pro" panose="020B0504020202020204" pitchFamily="34" charset="77"/>
              </a:rPr>
              <a:t>Cassus</a:t>
            </a:r>
            <a:r>
              <a:rPr lang="en-US" sz="1200" dirty="0">
                <a:solidFill>
                  <a:schemeClr val="bg1"/>
                </a:solidFill>
                <a:latin typeface="Avenir Next LT Pro" panose="020B0504020202020204" pitchFamily="34" charset="77"/>
              </a:rPr>
              <a:t> Media in 2017, and finished his Bachelors of Professional Studies from Berklee College of Music in 2019. He currently participates in multiple historical brass events, and is training to be a professional performer outside of his business duties under the direction of a renowned private teacher in Chicago.</a:t>
            </a:r>
          </a:p>
          <a:p>
            <a:endParaRPr lang="en-US" sz="1200" dirty="0">
              <a:solidFill>
                <a:schemeClr val="bg1"/>
              </a:solidFill>
              <a:latin typeface="Avenir Next LT Pro" panose="020B0504020202020204" pitchFamily="34" charset="77"/>
            </a:endParaRPr>
          </a:p>
          <a:p>
            <a:r>
              <a:rPr lang="en-US" sz="1200" dirty="0">
                <a:solidFill>
                  <a:schemeClr val="bg1"/>
                </a:solidFill>
                <a:latin typeface="Avenir Next LT Pro" panose="020B0504020202020204" pitchFamily="34" charset="77"/>
              </a:rPr>
              <a:t>Paul is the primary driver of </a:t>
            </a:r>
            <a:r>
              <a:rPr lang="en-US" sz="1200" dirty="0" err="1">
                <a:solidFill>
                  <a:schemeClr val="bg1"/>
                </a:solidFill>
                <a:latin typeface="Avenir Next LT Pro" panose="020B0504020202020204" pitchFamily="34" charset="77"/>
              </a:rPr>
              <a:t>Cassus</a:t>
            </a:r>
            <a:r>
              <a:rPr lang="en-US" sz="1200" dirty="0">
                <a:solidFill>
                  <a:schemeClr val="bg1"/>
                </a:solidFill>
                <a:latin typeface="Avenir Next LT Pro" panose="020B0504020202020204" pitchFamily="34" charset="77"/>
              </a:rPr>
              <a:t> Media’s internal operations, sales, and day-to-day tasks while learning how to delegate effectively in the face of rapid organizational growth from within.</a:t>
            </a:r>
          </a:p>
          <a:p>
            <a:endParaRPr lang="en-US" sz="1200" b="1" dirty="0">
              <a:solidFill>
                <a:schemeClr val="bg1"/>
              </a:solidFill>
              <a:latin typeface="Avenir Next LT Pro" panose="020B0504020202020204" pitchFamily="34" charset="77"/>
            </a:endParaRPr>
          </a:p>
          <a:p>
            <a:r>
              <a:rPr lang="en-US" sz="1200" dirty="0">
                <a:solidFill>
                  <a:schemeClr val="bg1"/>
                </a:solidFill>
                <a:latin typeface="Avenir Next LT Pro" panose="020B0504020202020204" pitchFamily="34" charset="77"/>
              </a:rPr>
              <a:t>Fun fact: Paul is a big fan of penguins, but figures that nobody would figure that out with </a:t>
            </a:r>
            <a:r>
              <a:rPr lang="en-US" sz="1200" dirty="0" err="1">
                <a:solidFill>
                  <a:schemeClr val="bg1"/>
                </a:solidFill>
                <a:latin typeface="Avenir Next LT Pro" panose="020B0504020202020204" pitchFamily="34" charset="77"/>
              </a:rPr>
              <a:t>Cassus</a:t>
            </a:r>
            <a:r>
              <a:rPr lang="en-US" sz="1200" dirty="0">
                <a:solidFill>
                  <a:schemeClr val="bg1"/>
                </a:solidFill>
                <a:latin typeface="Avenir Next LT Pro" panose="020B0504020202020204" pitchFamily="34" charset="77"/>
              </a:rPr>
              <a:t> Media’s branding endeavors.</a:t>
            </a:r>
          </a:p>
        </p:txBody>
      </p:sp>
      <p:pic>
        <p:nvPicPr>
          <p:cNvPr id="6" name="Picture 5" descr="A person smiling at the camera&#10;&#10;Description automatically generated">
            <a:extLst>
              <a:ext uri="{FF2B5EF4-FFF2-40B4-BE49-F238E27FC236}">
                <a16:creationId xmlns:a16="http://schemas.microsoft.com/office/drawing/2014/main" id="{2BB296A1-EF31-6CFC-FADF-01016C11FA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867" y="4103758"/>
            <a:ext cx="2227634" cy="2227634"/>
          </a:xfrm>
          <a:prstGeom prst="rect">
            <a:avLst/>
          </a:prstGeom>
        </p:spPr>
      </p:pic>
      <p:sp>
        <p:nvSpPr>
          <p:cNvPr id="7" name="TextBox 6">
            <a:extLst>
              <a:ext uri="{FF2B5EF4-FFF2-40B4-BE49-F238E27FC236}">
                <a16:creationId xmlns:a16="http://schemas.microsoft.com/office/drawing/2014/main" id="{C10F83EB-7B92-99E3-6FD7-DDD90FFE9DE7}"/>
              </a:ext>
            </a:extLst>
          </p:cNvPr>
          <p:cNvSpPr txBox="1"/>
          <p:nvPr/>
        </p:nvSpPr>
        <p:spPr>
          <a:xfrm>
            <a:off x="2617318" y="3934810"/>
            <a:ext cx="9286815" cy="2492990"/>
          </a:xfrm>
          <a:prstGeom prst="rect">
            <a:avLst/>
          </a:prstGeom>
          <a:noFill/>
        </p:spPr>
        <p:txBody>
          <a:bodyPr wrap="square" rtlCol="0">
            <a:spAutoFit/>
          </a:bodyPr>
          <a:lstStyle/>
          <a:p>
            <a:r>
              <a:rPr lang="en-US" sz="1200" dirty="0">
                <a:solidFill>
                  <a:schemeClr val="bg1"/>
                </a:solidFill>
                <a:latin typeface="Avenir Next LT Pro" panose="020B0504020202020204" pitchFamily="34" charset="77"/>
              </a:rPr>
              <a:t>Jeffrey Wilson is the Vice President and COO of </a:t>
            </a:r>
            <a:r>
              <a:rPr lang="en-US" sz="1200" dirty="0" err="1">
                <a:solidFill>
                  <a:schemeClr val="bg1"/>
                </a:solidFill>
                <a:latin typeface="Avenir Next LT Pro" panose="020B0504020202020204" pitchFamily="34" charset="77"/>
              </a:rPr>
              <a:t>Cassus</a:t>
            </a:r>
            <a:r>
              <a:rPr lang="en-US" sz="1200" dirty="0">
                <a:solidFill>
                  <a:schemeClr val="bg1"/>
                </a:solidFill>
                <a:latin typeface="Avenir Next LT Pro" panose="020B0504020202020204" pitchFamily="34" charset="77"/>
              </a:rPr>
              <a:t> Media LLC. As a seasoned entrepreneur and sales executive with 28 years of success and experience, Jeff began his career in the hard-driving advertising sales markets of Erie, PA, Washington, DC, and State College, PA.</a:t>
            </a:r>
          </a:p>
          <a:p>
            <a:endParaRPr lang="en-US" sz="1200" dirty="0">
              <a:solidFill>
                <a:schemeClr val="bg1"/>
              </a:solidFill>
              <a:latin typeface="Avenir Next LT Pro" panose="020B0504020202020204" pitchFamily="34" charset="77"/>
            </a:endParaRPr>
          </a:p>
          <a:p>
            <a:r>
              <a:rPr lang="en-US" sz="1200" dirty="0">
                <a:solidFill>
                  <a:schemeClr val="bg1"/>
                </a:solidFill>
                <a:latin typeface="Avenir Next LT Pro" panose="020B0504020202020204" pitchFamily="34" charset="77"/>
              </a:rPr>
              <a:t>Jeff’s startup </a:t>
            </a:r>
            <a:r>
              <a:rPr lang="en-US" sz="1200" dirty="0" err="1">
                <a:solidFill>
                  <a:schemeClr val="bg1"/>
                </a:solidFill>
                <a:latin typeface="Avenir Next LT Pro" panose="020B0504020202020204" pitchFamily="34" charset="77"/>
              </a:rPr>
              <a:t>Marketdrive</a:t>
            </a:r>
            <a:r>
              <a:rPr lang="en-US" sz="1200" dirty="0">
                <a:solidFill>
                  <a:schemeClr val="bg1"/>
                </a:solidFill>
                <a:latin typeface="Avenir Next LT Pro" panose="020B0504020202020204" pitchFamily="34" charset="77"/>
              </a:rPr>
              <a:t> Marketing created one of the first File Transfer Protocol applications in the television industry to allow advertisers to email broadcast-quality commercials across the internet, which in 2007 was ahead of the curve. Jeff worked with a network of digital information screens in the waiting areas of medical specialty offices which eventually sold to Accent Health, then again to Health Media Network. He now consults and invests in a few businesses outside of his own business ventures.</a:t>
            </a:r>
          </a:p>
          <a:p>
            <a:endParaRPr lang="en-US" sz="1200" dirty="0">
              <a:solidFill>
                <a:schemeClr val="bg1"/>
              </a:solidFill>
              <a:latin typeface="Avenir Next LT Pro" panose="020B0504020202020204" pitchFamily="34" charset="77"/>
            </a:endParaRPr>
          </a:p>
          <a:p>
            <a:r>
              <a:rPr lang="en-US" sz="1200" dirty="0">
                <a:solidFill>
                  <a:schemeClr val="bg1"/>
                </a:solidFill>
                <a:latin typeface="Avenir Next LT Pro" panose="020B0504020202020204" pitchFamily="34" charset="77"/>
              </a:rPr>
              <a:t>For the past 3 years, Jeff founded an innovative tax credit business facilitating the Pennsylvania Educational Improvement Tax Credit program through a network of private and public schools in Pennsylvania. Jeff lives in Bedford, PA with his wife and daughters. His favorite quote on entrepreneurship is from St. Augustine, “You plan a tower that will pierce the clouds? Lay first the foundation of humility.”</a:t>
            </a:r>
          </a:p>
        </p:txBody>
      </p:sp>
    </p:spTree>
    <p:extLst>
      <p:ext uri="{BB962C8B-B14F-4D97-AF65-F5344CB8AC3E}">
        <p14:creationId xmlns:p14="http://schemas.microsoft.com/office/powerpoint/2010/main" val="282292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239311" y="145591"/>
            <a:ext cx="8664822"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About Us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Certifications</a:t>
            </a:r>
          </a:p>
        </p:txBody>
      </p:sp>
      <p:pic>
        <p:nvPicPr>
          <p:cNvPr id="6146" name="Picture 2" descr="VOSB/SDVOSB Certification - USBRI Federal Contractor Services">
            <a:extLst>
              <a:ext uri="{FF2B5EF4-FFF2-40B4-BE49-F238E27FC236}">
                <a16:creationId xmlns:a16="http://schemas.microsoft.com/office/drawing/2014/main" id="{A191411A-3551-B0BC-9C31-7675C5921FA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7867" y="1021077"/>
            <a:ext cx="2903166" cy="268542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BB Accredited Financing Company | A+ Rating | Advantage+">
            <a:extLst>
              <a:ext uri="{FF2B5EF4-FFF2-40B4-BE49-F238E27FC236}">
                <a16:creationId xmlns:a16="http://schemas.microsoft.com/office/drawing/2014/main" id="{0D76ED30-08EC-FA85-93D4-20F8B303C6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7256" y="4161943"/>
            <a:ext cx="2903167" cy="14051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55F2B0-11DA-10A4-F7B6-393B0C3C2A6D}"/>
              </a:ext>
            </a:extLst>
          </p:cNvPr>
          <p:cNvSpPr txBox="1"/>
          <p:nvPr/>
        </p:nvSpPr>
        <p:spPr>
          <a:xfrm>
            <a:off x="3907998" y="1002274"/>
            <a:ext cx="6422777" cy="5632311"/>
          </a:xfrm>
          <a:prstGeom prst="rect">
            <a:avLst/>
          </a:prstGeom>
          <a:noFill/>
        </p:spPr>
        <p:txBody>
          <a:bodyPr wrap="square" rtlCol="0">
            <a:spAutoFit/>
          </a:bodyPr>
          <a:lstStyle/>
          <a:p>
            <a:r>
              <a:rPr lang="en-US" b="1" dirty="0">
                <a:solidFill>
                  <a:schemeClr val="bg1"/>
                </a:solidFill>
                <a:effectLst/>
                <a:latin typeface="Avenir Next LT Pro" panose="020B0504020202020204" pitchFamily="34" charset="77"/>
              </a:rPr>
              <a:t>NAICS CODES:</a:t>
            </a:r>
          </a:p>
          <a:p>
            <a:endParaRPr lang="en-US" dirty="0">
              <a:solidFill>
                <a:schemeClr val="bg1"/>
              </a:solidFill>
              <a:effectLst/>
              <a:latin typeface="Avenir Next LT Pro" panose="020B0504020202020204" pitchFamily="34" charset="77"/>
            </a:endParaRPr>
          </a:p>
          <a:p>
            <a:r>
              <a:rPr lang="en-US" dirty="0">
                <a:solidFill>
                  <a:schemeClr val="bg1"/>
                </a:solidFill>
                <a:effectLst/>
                <a:latin typeface="Avenir Next LT Pro" panose="020B0504020202020204" pitchFamily="34" charset="77"/>
              </a:rPr>
              <a:t>541613 (Marketing Consulting Services)</a:t>
            </a:r>
          </a:p>
          <a:p>
            <a:r>
              <a:rPr lang="en-US" dirty="0">
                <a:solidFill>
                  <a:schemeClr val="bg1"/>
                </a:solidFill>
                <a:effectLst/>
                <a:latin typeface="Avenir Next LT Pro" panose="020B0504020202020204" pitchFamily="34" charset="77"/>
              </a:rPr>
              <a:t>454110 (Electronic Shopping And Mail-Order Houses)</a:t>
            </a:r>
          </a:p>
          <a:p>
            <a:r>
              <a:rPr lang="en-US" dirty="0">
                <a:solidFill>
                  <a:schemeClr val="bg1"/>
                </a:solidFill>
                <a:effectLst/>
                <a:latin typeface="Avenir Next LT Pro" panose="020B0504020202020204" pitchFamily="34" charset="77"/>
              </a:rPr>
              <a:t>512110 (Motion Picture And Video Production)</a:t>
            </a:r>
          </a:p>
          <a:p>
            <a:r>
              <a:rPr lang="en-US" dirty="0">
                <a:solidFill>
                  <a:schemeClr val="bg1"/>
                </a:solidFill>
                <a:effectLst/>
                <a:latin typeface="Avenir Next LT Pro" panose="020B0504020202020204" pitchFamily="34" charset="77"/>
              </a:rPr>
              <a:t>512191 (</a:t>
            </a:r>
            <a:r>
              <a:rPr lang="en-US" dirty="0" err="1">
                <a:solidFill>
                  <a:schemeClr val="bg1"/>
                </a:solidFill>
                <a:effectLst/>
                <a:latin typeface="Avenir Next LT Pro" panose="020B0504020202020204" pitchFamily="34" charset="77"/>
              </a:rPr>
              <a:t>Teleproduction</a:t>
            </a:r>
            <a:r>
              <a:rPr lang="en-US" dirty="0">
                <a:solidFill>
                  <a:schemeClr val="bg1"/>
                </a:solidFill>
                <a:effectLst/>
                <a:latin typeface="Avenir Next LT Pro" panose="020B0504020202020204" pitchFamily="34" charset="77"/>
              </a:rPr>
              <a:t> And Other Postproduction Services)</a:t>
            </a:r>
          </a:p>
          <a:p>
            <a:r>
              <a:rPr lang="en-US" dirty="0">
                <a:solidFill>
                  <a:schemeClr val="bg1"/>
                </a:solidFill>
                <a:effectLst/>
                <a:latin typeface="Avenir Next LT Pro" panose="020B0504020202020204" pitchFamily="34" charset="77"/>
              </a:rPr>
              <a:t>512290 (Other Sound Recording Industries)</a:t>
            </a:r>
          </a:p>
          <a:p>
            <a:r>
              <a:rPr lang="en-US" dirty="0">
                <a:solidFill>
                  <a:schemeClr val="bg1"/>
                </a:solidFill>
                <a:effectLst/>
                <a:latin typeface="Avenir Next LT Pro" panose="020B0504020202020204" pitchFamily="34" charset="77"/>
              </a:rPr>
              <a:t>519130 (Internet, Broadcasting &amp; Web Search Portals)</a:t>
            </a:r>
          </a:p>
          <a:p>
            <a:r>
              <a:rPr lang="en-US" dirty="0">
                <a:solidFill>
                  <a:schemeClr val="bg1"/>
                </a:solidFill>
                <a:effectLst/>
                <a:latin typeface="Avenir Next LT Pro" panose="020B0504020202020204" pitchFamily="34" charset="77"/>
              </a:rPr>
              <a:t>541870 (Advertising Material Distribution Services)</a:t>
            </a:r>
          </a:p>
          <a:p>
            <a:endParaRPr lang="en-US" dirty="0">
              <a:solidFill>
                <a:schemeClr val="bg1"/>
              </a:solidFill>
              <a:latin typeface="Avenir Next LT Pro" panose="020B0504020202020204" pitchFamily="34" charset="77"/>
            </a:endParaRPr>
          </a:p>
          <a:p>
            <a:r>
              <a:rPr lang="en-US" b="1" dirty="0">
                <a:solidFill>
                  <a:schemeClr val="bg1"/>
                </a:solidFill>
                <a:effectLst/>
                <a:latin typeface="Avenir Next LT Pro" panose="020B0504020202020204" pitchFamily="34" charset="77"/>
              </a:rPr>
              <a:t>VENDOR INFORMATION:</a:t>
            </a:r>
          </a:p>
          <a:p>
            <a:endParaRPr lang="en-US" dirty="0">
              <a:solidFill>
                <a:schemeClr val="bg1"/>
              </a:solidFill>
              <a:effectLst/>
              <a:latin typeface="Avenir Next LT Pro" panose="020B0504020202020204" pitchFamily="34" charset="77"/>
            </a:endParaRPr>
          </a:p>
          <a:p>
            <a:r>
              <a:rPr lang="en-US" dirty="0">
                <a:solidFill>
                  <a:schemeClr val="bg1"/>
                </a:solidFill>
                <a:effectLst/>
                <a:latin typeface="Avenir Next LT Pro" panose="020B0504020202020204" pitchFamily="34" charset="77"/>
              </a:rPr>
              <a:t>DUNS: 105519530</a:t>
            </a:r>
          </a:p>
          <a:p>
            <a:r>
              <a:rPr lang="en-US" dirty="0">
                <a:solidFill>
                  <a:schemeClr val="bg1"/>
                </a:solidFill>
                <a:effectLst/>
                <a:latin typeface="Avenir Next LT Pro" panose="020B0504020202020204" pitchFamily="34" charset="77"/>
              </a:rPr>
              <a:t>UEI: RKGEVNTM9AL8</a:t>
            </a:r>
          </a:p>
          <a:p>
            <a:r>
              <a:rPr lang="en-US" dirty="0">
                <a:solidFill>
                  <a:schemeClr val="bg1"/>
                </a:solidFill>
                <a:effectLst/>
                <a:latin typeface="Avenir Next LT Pro" panose="020B0504020202020204" pitchFamily="34" charset="77"/>
              </a:rPr>
              <a:t>CAGE: 9AKZ7</a:t>
            </a:r>
          </a:p>
          <a:p>
            <a:r>
              <a:rPr lang="en-US" dirty="0">
                <a:solidFill>
                  <a:schemeClr val="bg1"/>
                </a:solidFill>
                <a:effectLst/>
                <a:latin typeface="Avenir Next LT Pro" panose="020B0504020202020204" pitchFamily="34" charset="77"/>
              </a:rPr>
              <a:t>PA VENDOR (NEW): 557274</a:t>
            </a:r>
          </a:p>
          <a:p>
            <a:r>
              <a:rPr lang="en-US" dirty="0">
                <a:solidFill>
                  <a:schemeClr val="bg1"/>
                </a:solidFill>
                <a:effectLst/>
                <a:latin typeface="Avenir Next LT Pro" panose="020B0504020202020204" pitchFamily="34" charset="77"/>
              </a:rPr>
              <a:t>PA VENDOR (Old): 549873</a:t>
            </a:r>
          </a:p>
          <a:p>
            <a:r>
              <a:rPr lang="en-US" dirty="0">
                <a:solidFill>
                  <a:schemeClr val="bg1"/>
                </a:solidFill>
                <a:latin typeface="Avenir Next LT Pro" panose="020B0504020202020204" pitchFamily="34" charset="77"/>
              </a:rPr>
              <a:t>MD VSBE CERTIFICATION #: VB24-062963</a:t>
            </a:r>
            <a:endParaRPr lang="en-US" dirty="0">
              <a:solidFill>
                <a:schemeClr val="bg1"/>
              </a:solidFill>
              <a:effectLst/>
              <a:latin typeface="Avenir Next LT Pro" panose="020B0504020202020204" pitchFamily="34" charset="77"/>
            </a:endParaRPr>
          </a:p>
          <a:p>
            <a:r>
              <a:rPr lang="en-US" dirty="0">
                <a:solidFill>
                  <a:schemeClr val="bg1"/>
                </a:solidFill>
                <a:latin typeface="Avenir Next LT Pro" panose="020B0504020202020204" pitchFamily="34" charset="77"/>
              </a:rPr>
              <a:t>MD VET VERIFICATION #:  RKGEVNTM9AL8</a:t>
            </a:r>
            <a:endParaRPr lang="en-US" dirty="0">
              <a:solidFill>
                <a:schemeClr val="bg1"/>
              </a:solidFill>
              <a:effectLst/>
              <a:latin typeface="Avenir Next LT Pro" panose="020B0504020202020204" pitchFamily="34" charset="77"/>
            </a:endParaRPr>
          </a:p>
        </p:txBody>
      </p:sp>
    </p:spTree>
    <p:extLst>
      <p:ext uri="{BB962C8B-B14F-4D97-AF65-F5344CB8AC3E}">
        <p14:creationId xmlns:p14="http://schemas.microsoft.com/office/powerpoint/2010/main" val="178365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239311" y="145591"/>
            <a:ext cx="8664822"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About Us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Contact Information</a:t>
            </a:r>
          </a:p>
        </p:txBody>
      </p:sp>
      <p:sp>
        <p:nvSpPr>
          <p:cNvPr id="2" name="TextBox 1">
            <a:extLst>
              <a:ext uri="{FF2B5EF4-FFF2-40B4-BE49-F238E27FC236}">
                <a16:creationId xmlns:a16="http://schemas.microsoft.com/office/drawing/2014/main" id="{8855F2B0-11DA-10A4-F7B6-393B0C3C2A6D}"/>
              </a:ext>
            </a:extLst>
          </p:cNvPr>
          <p:cNvSpPr txBox="1"/>
          <p:nvPr/>
        </p:nvSpPr>
        <p:spPr>
          <a:xfrm>
            <a:off x="287867" y="1782395"/>
            <a:ext cx="6422777" cy="3693319"/>
          </a:xfrm>
          <a:prstGeom prst="rect">
            <a:avLst/>
          </a:prstGeom>
          <a:noFill/>
        </p:spPr>
        <p:txBody>
          <a:bodyPr wrap="square" rtlCol="0">
            <a:spAutoFit/>
          </a:bodyPr>
          <a:lstStyle/>
          <a:p>
            <a:r>
              <a:rPr lang="en-US" sz="2600" b="1" dirty="0">
                <a:solidFill>
                  <a:schemeClr val="bg1"/>
                </a:solidFill>
                <a:effectLst/>
                <a:latin typeface="Avenir Next LT Pro" panose="020B0504020202020204" pitchFamily="34" charset="77"/>
              </a:rPr>
              <a:t>Paul Cassarly</a:t>
            </a:r>
          </a:p>
          <a:p>
            <a:endParaRPr lang="en-US" sz="2600" dirty="0">
              <a:solidFill>
                <a:schemeClr val="bg1"/>
              </a:solidFill>
              <a:effectLst/>
              <a:latin typeface="Avenir Next LT Pro" panose="020B0504020202020204" pitchFamily="34" charset="77"/>
            </a:endParaRPr>
          </a:p>
          <a:p>
            <a:r>
              <a:rPr lang="en-US" sz="2600" dirty="0">
                <a:solidFill>
                  <a:schemeClr val="bg1"/>
                </a:solidFill>
                <a:effectLst/>
                <a:latin typeface="Avenir Next LT Pro" panose="020B0504020202020204" pitchFamily="34" charset="77"/>
              </a:rPr>
              <a:t>Mobile: (814) 934-1456</a:t>
            </a:r>
          </a:p>
          <a:p>
            <a:r>
              <a:rPr lang="en-US" sz="2600" dirty="0">
                <a:solidFill>
                  <a:schemeClr val="bg1"/>
                </a:solidFill>
                <a:latin typeface="Avenir Next LT Pro" panose="020B0504020202020204" pitchFamily="34" charset="77"/>
              </a:rPr>
              <a:t>Email: </a:t>
            </a:r>
            <a:r>
              <a:rPr lang="en-US" sz="2600" dirty="0">
                <a:solidFill>
                  <a:schemeClr val="bg1"/>
                </a:solidFill>
                <a:latin typeface="Avenir Next LT Pro" panose="020B0504020202020204" pitchFamily="34" charset="77"/>
                <a:hlinkClick r:id="rId4">
                  <a:extLst>
                    <a:ext uri="{A12FA001-AC4F-418D-AE19-62706E023703}">
                      <ahyp:hlinkClr xmlns:ahyp="http://schemas.microsoft.com/office/drawing/2018/hyperlinkcolor" val="tx"/>
                    </a:ext>
                  </a:extLst>
                </a:hlinkClick>
              </a:rPr>
              <a:t>pcassarly@cassusmedia.com</a:t>
            </a:r>
            <a:endParaRPr lang="en-US" sz="2600" dirty="0">
              <a:solidFill>
                <a:schemeClr val="bg1"/>
              </a:solidFill>
              <a:latin typeface="Avenir Next LT Pro" panose="020B0504020202020204" pitchFamily="34" charset="77"/>
            </a:endParaRPr>
          </a:p>
          <a:p>
            <a:endParaRPr lang="en-US" sz="2600" dirty="0">
              <a:solidFill>
                <a:schemeClr val="bg1"/>
              </a:solidFill>
              <a:effectLst/>
              <a:latin typeface="Avenir Next LT Pro" panose="020B0504020202020204" pitchFamily="34" charset="77"/>
            </a:endParaRPr>
          </a:p>
          <a:p>
            <a:r>
              <a:rPr lang="en-US" sz="2600" b="1" dirty="0">
                <a:solidFill>
                  <a:schemeClr val="bg1"/>
                </a:solidFill>
                <a:effectLst/>
                <a:latin typeface="Avenir Next LT Pro" panose="020B0504020202020204" pitchFamily="34" charset="77"/>
              </a:rPr>
              <a:t>Jeffrey Wilson</a:t>
            </a:r>
          </a:p>
          <a:p>
            <a:endParaRPr lang="en-US" sz="2600" b="1" dirty="0">
              <a:solidFill>
                <a:schemeClr val="bg1"/>
              </a:solidFill>
              <a:effectLst/>
              <a:latin typeface="Avenir Next LT Pro" panose="020B0504020202020204" pitchFamily="34" charset="77"/>
            </a:endParaRPr>
          </a:p>
          <a:p>
            <a:r>
              <a:rPr lang="en-US" sz="2600" dirty="0">
                <a:solidFill>
                  <a:schemeClr val="bg1"/>
                </a:solidFill>
                <a:effectLst/>
                <a:latin typeface="Avenir Next LT Pro" panose="020B0504020202020204" pitchFamily="34" charset="77"/>
              </a:rPr>
              <a:t>Mobile: (814) 283-4338</a:t>
            </a:r>
          </a:p>
          <a:p>
            <a:r>
              <a:rPr lang="en-US" sz="2600" dirty="0">
                <a:solidFill>
                  <a:schemeClr val="bg1"/>
                </a:solidFill>
                <a:latin typeface="Avenir Next LT Pro" panose="020B0504020202020204" pitchFamily="34" charset="77"/>
              </a:rPr>
              <a:t>Email: </a:t>
            </a:r>
            <a:r>
              <a:rPr lang="en-US" sz="2600" dirty="0">
                <a:solidFill>
                  <a:schemeClr val="bg1"/>
                </a:solidFill>
                <a:latin typeface="Avenir Next LT Pro" panose="020B0504020202020204" pitchFamily="34" charset="77"/>
                <a:hlinkClick r:id="rId5">
                  <a:extLst>
                    <a:ext uri="{A12FA001-AC4F-418D-AE19-62706E023703}">
                      <ahyp:hlinkClr xmlns:ahyp="http://schemas.microsoft.com/office/drawing/2018/hyperlinkcolor" val="tx"/>
                    </a:ext>
                  </a:extLst>
                </a:hlinkClick>
              </a:rPr>
              <a:t>jwilson@cassusmedia.com</a:t>
            </a:r>
            <a:endParaRPr lang="en-US" sz="2600" dirty="0">
              <a:solidFill>
                <a:schemeClr val="bg1"/>
              </a:solidFill>
              <a:latin typeface="Avenir Next LT Pro" panose="020B0504020202020204" pitchFamily="34" charset="77"/>
            </a:endParaRPr>
          </a:p>
        </p:txBody>
      </p:sp>
      <p:sp>
        <p:nvSpPr>
          <p:cNvPr id="3" name="Rectangle 2">
            <a:extLst>
              <a:ext uri="{FF2B5EF4-FFF2-40B4-BE49-F238E27FC236}">
                <a16:creationId xmlns:a16="http://schemas.microsoft.com/office/drawing/2014/main" id="{00ECC516-BBAF-B43B-F04D-E75C6D38060A}"/>
              </a:ext>
            </a:extLst>
          </p:cNvPr>
          <p:cNvSpPr/>
          <p:nvPr/>
        </p:nvSpPr>
        <p:spPr>
          <a:xfrm rot="5400000">
            <a:off x="4159006" y="3673416"/>
            <a:ext cx="3627875" cy="457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9934C0-1372-A010-9824-F6E60C67CC63}"/>
              </a:ext>
            </a:extLst>
          </p:cNvPr>
          <p:cNvSpPr txBox="1"/>
          <p:nvPr/>
        </p:nvSpPr>
        <p:spPr>
          <a:xfrm>
            <a:off x="6228222" y="1887238"/>
            <a:ext cx="5762413" cy="4093428"/>
          </a:xfrm>
          <a:prstGeom prst="rect">
            <a:avLst/>
          </a:prstGeom>
          <a:noFill/>
        </p:spPr>
        <p:txBody>
          <a:bodyPr wrap="square" rtlCol="0">
            <a:spAutoFit/>
          </a:bodyPr>
          <a:lstStyle/>
          <a:p>
            <a:r>
              <a:rPr lang="en-US" sz="2600" b="1" dirty="0">
                <a:solidFill>
                  <a:schemeClr val="bg1"/>
                </a:solidFill>
                <a:effectLst/>
                <a:latin typeface="Avenir Next LT Pro" panose="020B0504020202020204" pitchFamily="34" charset="77"/>
              </a:rPr>
              <a:t>COMPANY INFO</a:t>
            </a:r>
          </a:p>
          <a:p>
            <a:endParaRPr lang="en-US" sz="2600" b="1" dirty="0">
              <a:solidFill>
                <a:schemeClr val="bg1"/>
              </a:solidFill>
              <a:latin typeface="Avenir Next LT Pro" panose="020B0504020202020204" pitchFamily="34" charset="77"/>
            </a:endParaRPr>
          </a:p>
          <a:p>
            <a:r>
              <a:rPr lang="en-US" sz="2600" b="1" dirty="0">
                <a:solidFill>
                  <a:schemeClr val="bg1"/>
                </a:solidFill>
                <a:latin typeface="Avenir Next LT Pro" panose="020B0504020202020204" pitchFamily="34" charset="77"/>
              </a:rPr>
              <a:t>Call/Text: </a:t>
            </a:r>
            <a:r>
              <a:rPr lang="en-US" sz="2600" dirty="0">
                <a:solidFill>
                  <a:schemeClr val="bg1"/>
                </a:solidFill>
                <a:latin typeface="Avenir Next LT Pro" panose="020B0504020202020204" pitchFamily="34" charset="77"/>
              </a:rPr>
              <a:t>(910) 377-7337</a:t>
            </a:r>
          </a:p>
          <a:p>
            <a:endParaRPr lang="en-US" sz="2600" dirty="0">
              <a:solidFill>
                <a:schemeClr val="bg1"/>
              </a:solidFill>
              <a:latin typeface="Avenir Next LT Pro" panose="020B0504020202020204" pitchFamily="34" charset="77"/>
            </a:endParaRPr>
          </a:p>
          <a:p>
            <a:r>
              <a:rPr lang="en-US" sz="2600" b="1" dirty="0">
                <a:solidFill>
                  <a:schemeClr val="bg1"/>
                </a:solidFill>
                <a:latin typeface="Avenir Next LT Pro" panose="020B0504020202020204" pitchFamily="34" charset="77"/>
              </a:rPr>
              <a:t>Email: </a:t>
            </a:r>
            <a:r>
              <a:rPr lang="en-US" sz="2600" dirty="0">
                <a:solidFill>
                  <a:schemeClr val="bg1"/>
                </a:solidFill>
                <a:latin typeface="Avenir Next LT Pro" panose="020B0504020202020204" pitchFamily="34" charset="77"/>
                <a:hlinkClick r:id="rId6">
                  <a:extLst>
                    <a:ext uri="{A12FA001-AC4F-418D-AE19-62706E023703}">
                      <ahyp:hlinkClr xmlns:ahyp="http://schemas.microsoft.com/office/drawing/2018/hyperlinkcolor" val="tx"/>
                    </a:ext>
                  </a:extLst>
                </a:hlinkClick>
              </a:rPr>
              <a:t>support@cassusmedia.com</a:t>
            </a:r>
            <a:endParaRPr lang="en-US" sz="2600" dirty="0">
              <a:solidFill>
                <a:schemeClr val="bg1"/>
              </a:solidFill>
              <a:latin typeface="Avenir Next LT Pro" panose="020B0504020202020204" pitchFamily="34" charset="77"/>
            </a:endParaRPr>
          </a:p>
          <a:p>
            <a:endParaRPr lang="en-US" sz="2600" dirty="0">
              <a:solidFill>
                <a:schemeClr val="bg1"/>
              </a:solidFill>
              <a:latin typeface="Avenir Next LT Pro" panose="020B0504020202020204" pitchFamily="34" charset="77"/>
            </a:endParaRPr>
          </a:p>
          <a:p>
            <a:r>
              <a:rPr lang="en-US" sz="2600" b="1" dirty="0">
                <a:solidFill>
                  <a:schemeClr val="bg1"/>
                </a:solidFill>
                <a:latin typeface="Avenir Next LT Pro" panose="020B0504020202020204" pitchFamily="34" charset="77"/>
              </a:rPr>
              <a:t>Visit us in person (M-F 8am—5pm):</a:t>
            </a:r>
          </a:p>
          <a:p>
            <a:endParaRPr lang="en-US" sz="2600" dirty="0">
              <a:solidFill>
                <a:schemeClr val="bg1"/>
              </a:solidFill>
              <a:latin typeface="Avenir Next LT Pro" panose="020B0504020202020204" pitchFamily="34" charset="77"/>
            </a:endParaRPr>
          </a:p>
          <a:p>
            <a:r>
              <a:rPr lang="en-US" sz="2600" dirty="0">
                <a:solidFill>
                  <a:schemeClr val="bg1"/>
                </a:solidFill>
                <a:latin typeface="Avenir Next LT Pro" panose="020B0504020202020204" pitchFamily="34" charset="77"/>
              </a:rPr>
              <a:t>3900 Industrial Park Dr, Suite 6</a:t>
            </a:r>
          </a:p>
          <a:p>
            <a:r>
              <a:rPr lang="en-US" sz="2600" dirty="0">
                <a:solidFill>
                  <a:schemeClr val="bg1"/>
                </a:solidFill>
                <a:latin typeface="Avenir Next LT Pro" panose="020B0504020202020204" pitchFamily="34" charset="77"/>
              </a:rPr>
              <a:t>Altoona, PA 16602</a:t>
            </a:r>
          </a:p>
        </p:txBody>
      </p:sp>
    </p:spTree>
    <p:extLst>
      <p:ext uri="{BB962C8B-B14F-4D97-AF65-F5344CB8AC3E}">
        <p14:creationId xmlns:p14="http://schemas.microsoft.com/office/powerpoint/2010/main" val="360803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52906CC3-88C8-AF76-A07C-AD91894095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5500" y="1085393"/>
            <a:ext cx="5461000" cy="1092200"/>
          </a:xfrm>
          <a:prstGeom prst="rect">
            <a:avLst/>
          </a:prstGeom>
        </p:spPr>
      </p:pic>
      <p:sp>
        <p:nvSpPr>
          <p:cNvPr id="6" name="TextBox 5">
            <a:extLst>
              <a:ext uri="{FF2B5EF4-FFF2-40B4-BE49-F238E27FC236}">
                <a16:creationId xmlns:a16="http://schemas.microsoft.com/office/drawing/2014/main" id="{534E6B56-E2BD-A3ED-4C52-1F552C76220C}"/>
              </a:ext>
            </a:extLst>
          </p:cNvPr>
          <p:cNvSpPr txBox="1"/>
          <p:nvPr/>
        </p:nvSpPr>
        <p:spPr>
          <a:xfrm>
            <a:off x="1930400" y="2368344"/>
            <a:ext cx="8331200" cy="707886"/>
          </a:xfrm>
          <a:prstGeom prst="rect">
            <a:avLst/>
          </a:prstGeom>
          <a:noFill/>
        </p:spPr>
        <p:txBody>
          <a:bodyPr wrap="square" rtlCol="0">
            <a:spAutoFit/>
          </a:bodyPr>
          <a:lstStyle/>
          <a:p>
            <a:pPr algn="ct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Thanks for listening!</a:t>
            </a:r>
          </a:p>
        </p:txBody>
      </p:sp>
      <p:pic>
        <p:nvPicPr>
          <p:cNvPr id="7" name="Picture 6" descr="A group of cartoon penguins&#10;&#10;Description automatically generated">
            <a:extLst>
              <a:ext uri="{FF2B5EF4-FFF2-40B4-BE49-F238E27FC236}">
                <a16:creationId xmlns:a16="http://schemas.microsoft.com/office/drawing/2014/main" id="{AFF68B5A-1CFD-B08F-4FEF-4CE596C30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7915" y="3266981"/>
            <a:ext cx="4076170" cy="2964487"/>
          </a:xfrm>
          <a:prstGeom prst="rect">
            <a:avLst/>
          </a:prstGeom>
        </p:spPr>
      </p:pic>
    </p:spTree>
    <p:extLst>
      <p:ext uri="{BB962C8B-B14F-4D97-AF65-F5344CB8AC3E}">
        <p14:creationId xmlns:p14="http://schemas.microsoft.com/office/powerpoint/2010/main" val="3093235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What We Do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Overview</a:t>
            </a:r>
          </a:p>
        </p:txBody>
      </p:sp>
      <p:pic>
        <p:nvPicPr>
          <p:cNvPr id="3" name="Picture 2" descr="A cartoon penguin with a black background&#10;&#10;Description automatically generated">
            <a:extLst>
              <a:ext uri="{FF2B5EF4-FFF2-40B4-BE49-F238E27FC236}">
                <a16:creationId xmlns:a16="http://schemas.microsoft.com/office/drawing/2014/main" id="{4E094B02-A968-7DB2-1AC6-DA02258774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807" y="2171377"/>
            <a:ext cx="2427817" cy="2515245"/>
          </a:xfrm>
          <a:prstGeom prst="rect">
            <a:avLst/>
          </a:prstGeom>
        </p:spPr>
      </p:pic>
      <p:sp>
        <p:nvSpPr>
          <p:cNvPr id="4" name="TextBox 3">
            <a:extLst>
              <a:ext uri="{FF2B5EF4-FFF2-40B4-BE49-F238E27FC236}">
                <a16:creationId xmlns:a16="http://schemas.microsoft.com/office/drawing/2014/main" id="{B45A94FE-79C2-F051-E558-55BB4FCE5398}"/>
              </a:ext>
            </a:extLst>
          </p:cNvPr>
          <p:cNvSpPr txBox="1"/>
          <p:nvPr/>
        </p:nvSpPr>
        <p:spPr>
          <a:xfrm>
            <a:off x="2715684" y="2603499"/>
            <a:ext cx="7975600" cy="1631216"/>
          </a:xfrm>
          <a:prstGeom prst="rect">
            <a:avLst/>
          </a:prstGeom>
          <a:noFill/>
        </p:spPr>
        <p:txBody>
          <a:bodyPr wrap="square" rtlCol="0">
            <a:spAutoFit/>
          </a:bodyPr>
          <a:lstStyle/>
          <a:p>
            <a:r>
              <a:rPr lang="en-US" sz="2000" dirty="0" err="1">
                <a:solidFill>
                  <a:schemeClr val="bg1"/>
                </a:solidFill>
                <a:latin typeface="Avenir Next LT Pro" panose="020B0504020202020204" pitchFamily="34" charset="77"/>
              </a:rPr>
              <a:t>Cassus</a:t>
            </a:r>
            <a:r>
              <a:rPr lang="en-US" sz="2000" dirty="0">
                <a:solidFill>
                  <a:schemeClr val="bg1"/>
                </a:solidFill>
                <a:latin typeface="Avenir Next LT Pro" panose="020B0504020202020204" pitchFamily="34" charset="77"/>
              </a:rPr>
              <a:t> Media | Digital Marketing Solutions® is a full-service marketing agency based in Altoona, PA. We provide in-house media production, managed marketing services, and basic web-related IT services (such as email and website functions) that help our clients do what they do.</a:t>
            </a:r>
          </a:p>
        </p:txBody>
      </p:sp>
    </p:spTree>
    <p:extLst>
      <p:ext uri="{BB962C8B-B14F-4D97-AF65-F5344CB8AC3E}">
        <p14:creationId xmlns:p14="http://schemas.microsoft.com/office/powerpoint/2010/main" val="1214452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What We Do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Services</a:t>
            </a:r>
          </a:p>
        </p:txBody>
      </p:sp>
      <p:grpSp>
        <p:nvGrpSpPr>
          <p:cNvPr id="45" name="Group 44">
            <a:extLst>
              <a:ext uri="{FF2B5EF4-FFF2-40B4-BE49-F238E27FC236}">
                <a16:creationId xmlns:a16="http://schemas.microsoft.com/office/drawing/2014/main" id="{58F65B68-3128-B5F3-A17C-0137785188A3}"/>
              </a:ext>
            </a:extLst>
          </p:cNvPr>
          <p:cNvGrpSpPr/>
          <p:nvPr/>
        </p:nvGrpSpPr>
        <p:grpSpPr>
          <a:xfrm>
            <a:off x="7414272" y="1329533"/>
            <a:ext cx="2387158" cy="2476387"/>
            <a:chOff x="401419" y="1289991"/>
            <a:chExt cx="2387158" cy="2476387"/>
          </a:xfrm>
        </p:grpSpPr>
        <p:pic>
          <p:nvPicPr>
            <p:cNvPr id="3" name="Picture 2" descr="A cartoon of a penguin sitting at a desk with a microphone&#10;&#10;Description automatically generated">
              <a:extLst>
                <a:ext uri="{FF2B5EF4-FFF2-40B4-BE49-F238E27FC236}">
                  <a16:creationId xmlns:a16="http://schemas.microsoft.com/office/drawing/2014/main" id="{22416DDF-4571-DA96-D82D-E39999915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419" y="1289991"/>
              <a:ext cx="2387158" cy="2137833"/>
            </a:xfrm>
            <a:prstGeom prst="rect">
              <a:avLst/>
            </a:prstGeom>
          </p:spPr>
        </p:pic>
        <p:sp>
          <p:nvSpPr>
            <p:cNvPr id="26" name="TextBox 25">
              <a:extLst>
                <a:ext uri="{FF2B5EF4-FFF2-40B4-BE49-F238E27FC236}">
                  <a16:creationId xmlns:a16="http://schemas.microsoft.com/office/drawing/2014/main" id="{2F43158E-31B9-9FE4-E03C-AE39F4870E15}"/>
                </a:ext>
              </a:extLst>
            </p:cNvPr>
            <p:cNvSpPr txBox="1"/>
            <p:nvPr/>
          </p:nvSpPr>
          <p:spPr>
            <a:xfrm>
              <a:off x="401419" y="3427824"/>
              <a:ext cx="2387158"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Audio Production</a:t>
              </a:r>
            </a:p>
          </p:txBody>
        </p:sp>
      </p:grpSp>
      <p:grpSp>
        <p:nvGrpSpPr>
          <p:cNvPr id="44" name="Group 43">
            <a:extLst>
              <a:ext uri="{FF2B5EF4-FFF2-40B4-BE49-F238E27FC236}">
                <a16:creationId xmlns:a16="http://schemas.microsoft.com/office/drawing/2014/main" id="{AAEA569C-B25E-4815-2FEA-DAE45A971684}"/>
              </a:ext>
            </a:extLst>
          </p:cNvPr>
          <p:cNvGrpSpPr/>
          <p:nvPr/>
        </p:nvGrpSpPr>
        <p:grpSpPr>
          <a:xfrm>
            <a:off x="270358" y="4028346"/>
            <a:ext cx="2460942" cy="2356139"/>
            <a:chOff x="2784962" y="1443830"/>
            <a:chExt cx="2460942" cy="2356139"/>
          </a:xfrm>
        </p:grpSpPr>
        <p:pic>
          <p:nvPicPr>
            <p:cNvPr id="15" name="Picture 14" descr="A cartoon bird holding a megaphone&#10;&#10;Description automatically generated">
              <a:extLst>
                <a:ext uri="{FF2B5EF4-FFF2-40B4-BE49-F238E27FC236}">
                  <a16:creationId xmlns:a16="http://schemas.microsoft.com/office/drawing/2014/main" id="{45A62745-F3C4-BA2A-7456-33DC9F7694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9597" y="1443830"/>
              <a:ext cx="2291672" cy="1983994"/>
            </a:xfrm>
            <a:prstGeom prst="rect">
              <a:avLst/>
            </a:prstGeom>
          </p:spPr>
        </p:pic>
        <p:sp>
          <p:nvSpPr>
            <p:cNvPr id="27" name="TextBox 26">
              <a:extLst>
                <a:ext uri="{FF2B5EF4-FFF2-40B4-BE49-F238E27FC236}">
                  <a16:creationId xmlns:a16="http://schemas.microsoft.com/office/drawing/2014/main" id="{E8323E71-61EC-01E7-3829-A09F242FDA60}"/>
                </a:ext>
              </a:extLst>
            </p:cNvPr>
            <p:cNvSpPr txBox="1"/>
            <p:nvPr/>
          </p:nvSpPr>
          <p:spPr>
            <a:xfrm>
              <a:off x="2784962" y="3461415"/>
              <a:ext cx="2460942"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Social Management</a:t>
              </a:r>
            </a:p>
          </p:txBody>
        </p:sp>
      </p:grpSp>
      <p:grpSp>
        <p:nvGrpSpPr>
          <p:cNvPr id="43" name="Group 42">
            <a:extLst>
              <a:ext uri="{FF2B5EF4-FFF2-40B4-BE49-F238E27FC236}">
                <a16:creationId xmlns:a16="http://schemas.microsoft.com/office/drawing/2014/main" id="{8B69F908-AF46-FDE1-32AB-2FE9F589B390}"/>
              </a:ext>
            </a:extLst>
          </p:cNvPr>
          <p:cNvGrpSpPr/>
          <p:nvPr/>
        </p:nvGrpSpPr>
        <p:grpSpPr>
          <a:xfrm>
            <a:off x="6976471" y="4032707"/>
            <a:ext cx="2460942" cy="2351778"/>
            <a:chOff x="5138604" y="1443830"/>
            <a:chExt cx="2460942" cy="2351778"/>
          </a:xfrm>
        </p:grpSpPr>
        <p:pic>
          <p:nvPicPr>
            <p:cNvPr id="17" name="Picture 16" descr="A cartoon of a penguin sitting in a chair&#10;&#10;Description automatically generated">
              <a:extLst>
                <a:ext uri="{FF2B5EF4-FFF2-40B4-BE49-F238E27FC236}">
                  <a16:creationId xmlns:a16="http://schemas.microsoft.com/office/drawing/2014/main" id="{379903D2-389D-D8F5-AABB-4A148186FA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1559" y="1443830"/>
              <a:ext cx="1915032" cy="1983994"/>
            </a:xfrm>
            <a:prstGeom prst="rect">
              <a:avLst/>
            </a:prstGeom>
          </p:spPr>
        </p:pic>
        <p:sp>
          <p:nvSpPr>
            <p:cNvPr id="28" name="TextBox 27">
              <a:extLst>
                <a:ext uri="{FF2B5EF4-FFF2-40B4-BE49-F238E27FC236}">
                  <a16:creationId xmlns:a16="http://schemas.microsoft.com/office/drawing/2014/main" id="{C23EC38C-B0BA-1726-A07B-C03AB5E64CBE}"/>
                </a:ext>
              </a:extLst>
            </p:cNvPr>
            <p:cNvSpPr txBox="1"/>
            <p:nvPr/>
          </p:nvSpPr>
          <p:spPr>
            <a:xfrm>
              <a:off x="5138604" y="3457054"/>
              <a:ext cx="2460942"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SMS/Text Campaigns</a:t>
              </a:r>
            </a:p>
          </p:txBody>
        </p:sp>
      </p:grpSp>
      <p:grpSp>
        <p:nvGrpSpPr>
          <p:cNvPr id="42" name="Group 41">
            <a:extLst>
              <a:ext uri="{FF2B5EF4-FFF2-40B4-BE49-F238E27FC236}">
                <a16:creationId xmlns:a16="http://schemas.microsoft.com/office/drawing/2014/main" id="{D82D6EDC-15ED-DD60-E6EC-259DA62EE62E}"/>
              </a:ext>
            </a:extLst>
          </p:cNvPr>
          <p:cNvGrpSpPr/>
          <p:nvPr/>
        </p:nvGrpSpPr>
        <p:grpSpPr>
          <a:xfrm>
            <a:off x="327041" y="1307985"/>
            <a:ext cx="2387158" cy="2497935"/>
            <a:chOff x="7492246" y="1289991"/>
            <a:chExt cx="2387158" cy="2497935"/>
          </a:xfrm>
        </p:grpSpPr>
        <p:pic>
          <p:nvPicPr>
            <p:cNvPr id="21" name="Picture 20" descr="A cartoon of a penguin sitting at a desk&#10;&#10;Description automatically generated">
              <a:extLst>
                <a:ext uri="{FF2B5EF4-FFF2-40B4-BE49-F238E27FC236}">
                  <a16:creationId xmlns:a16="http://schemas.microsoft.com/office/drawing/2014/main" id="{88588D6C-36BD-A05B-7F3E-4EB0B19A4E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92246" y="1289991"/>
              <a:ext cx="2387158" cy="2137833"/>
            </a:xfrm>
            <a:prstGeom prst="rect">
              <a:avLst/>
            </a:prstGeom>
          </p:spPr>
        </p:pic>
        <p:sp>
          <p:nvSpPr>
            <p:cNvPr id="29" name="TextBox 28">
              <a:extLst>
                <a:ext uri="{FF2B5EF4-FFF2-40B4-BE49-F238E27FC236}">
                  <a16:creationId xmlns:a16="http://schemas.microsoft.com/office/drawing/2014/main" id="{1F4FCB0E-058B-36EA-EA28-C7D2D947D176}"/>
                </a:ext>
              </a:extLst>
            </p:cNvPr>
            <p:cNvSpPr txBox="1"/>
            <p:nvPr/>
          </p:nvSpPr>
          <p:spPr>
            <a:xfrm>
              <a:off x="7492246" y="3449372"/>
              <a:ext cx="2387158"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Website Design</a:t>
              </a:r>
            </a:p>
          </p:txBody>
        </p:sp>
      </p:grpSp>
      <p:grpSp>
        <p:nvGrpSpPr>
          <p:cNvPr id="41" name="Group 40">
            <a:extLst>
              <a:ext uri="{FF2B5EF4-FFF2-40B4-BE49-F238E27FC236}">
                <a16:creationId xmlns:a16="http://schemas.microsoft.com/office/drawing/2014/main" id="{81E395CC-ECB3-FD6C-8869-D2587C1E2209}"/>
              </a:ext>
            </a:extLst>
          </p:cNvPr>
          <p:cNvGrpSpPr/>
          <p:nvPr/>
        </p:nvGrpSpPr>
        <p:grpSpPr>
          <a:xfrm>
            <a:off x="9547095" y="4032707"/>
            <a:ext cx="2387158" cy="2351778"/>
            <a:chOff x="9738588" y="1443830"/>
            <a:chExt cx="2387158" cy="2351778"/>
          </a:xfrm>
        </p:grpSpPr>
        <p:pic>
          <p:nvPicPr>
            <p:cNvPr id="5" name="Picture 4" descr="A cartoon penguin wearing a suit and tie&#10;&#10;Description automatically generated">
              <a:extLst>
                <a:ext uri="{FF2B5EF4-FFF2-40B4-BE49-F238E27FC236}">
                  <a16:creationId xmlns:a16="http://schemas.microsoft.com/office/drawing/2014/main" id="{A88A7273-6629-9DE9-D2A6-6A7F7DF1C0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42823" y="1443830"/>
              <a:ext cx="1978689" cy="1983994"/>
            </a:xfrm>
            <a:prstGeom prst="rect">
              <a:avLst/>
            </a:prstGeom>
          </p:spPr>
        </p:pic>
        <p:sp>
          <p:nvSpPr>
            <p:cNvPr id="30" name="TextBox 29">
              <a:extLst>
                <a:ext uri="{FF2B5EF4-FFF2-40B4-BE49-F238E27FC236}">
                  <a16:creationId xmlns:a16="http://schemas.microsoft.com/office/drawing/2014/main" id="{2031BE4A-B07E-6EBD-5743-B696345ABEEB}"/>
                </a:ext>
              </a:extLst>
            </p:cNvPr>
            <p:cNvSpPr txBox="1"/>
            <p:nvPr/>
          </p:nvSpPr>
          <p:spPr>
            <a:xfrm>
              <a:off x="9738588" y="3457054"/>
              <a:ext cx="2387158"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Strategy &amp; Consulting</a:t>
              </a:r>
            </a:p>
          </p:txBody>
        </p:sp>
      </p:grpSp>
      <p:grpSp>
        <p:nvGrpSpPr>
          <p:cNvPr id="36" name="Group 35">
            <a:extLst>
              <a:ext uri="{FF2B5EF4-FFF2-40B4-BE49-F238E27FC236}">
                <a16:creationId xmlns:a16="http://schemas.microsoft.com/office/drawing/2014/main" id="{7FA5D7B2-D2C1-9AE7-5FA0-9485A9A6A09F}"/>
              </a:ext>
            </a:extLst>
          </p:cNvPr>
          <p:cNvGrpSpPr/>
          <p:nvPr/>
        </p:nvGrpSpPr>
        <p:grpSpPr>
          <a:xfrm>
            <a:off x="5308045" y="1471575"/>
            <a:ext cx="1915032" cy="2334345"/>
            <a:chOff x="9858901" y="3981043"/>
            <a:chExt cx="1915032" cy="2334345"/>
          </a:xfrm>
        </p:grpSpPr>
        <p:pic>
          <p:nvPicPr>
            <p:cNvPr id="13" name="Picture 12" descr="A cartoon penguin holding a paint brush&#10;&#10;Description automatically generated">
              <a:extLst>
                <a:ext uri="{FF2B5EF4-FFF2-40B4-BE49-F238E27FC236}">
                  <a16:creationId xmlns:a16="http://schemas.microsoft.com/office/drawing/2014/main" id="{74CAF304-2365-17CD-D648-8FEF8D8987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58901" y="3981043"/>
              <a:ext cx="1915032" cy="1983994"/>
            </a:xfrm>
            <a:prstGeom prst="rect">
              <a:avLst/>
            </a:prstGeom>
          </p:spPr>
        </p:pic>
        <p:sp>
          <p:nvSpPr>
            <p:cNvPr id="31" name="TextBox 30">
              <a:extLst>
                <a:ext uri="{FF2B5EF4-FFF2-40B4-BE49-F238E27FC236}">
                  <a16:creationId xmlns:a16="http://schemas.microsoft.com/office/drawing/2014/main" id="{3B0B7AB7-DF7C-5828-9C6D-FEE581A9E8A1}"/>
                </a:ext>
              </a:extLst>
            </p:cNvPr>
            <p:cNvSpPr txBox="1"/>
            <p:nvPr/>
          </p:nvSpPr>
          <p:spPr>
            <a:xfrm>
              <a:off x="9919430" y="5976834"/>
              <a:ext cx="1793975"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Graphic Design</a:t>
              </a:r>
            </a:p>
          </p:txBody>
        </p:sp>
      </p:grpSp>
      <p:grpSp>
        <p:nvGrpSpPr>
          <p:cNvPr id="37" name="Group 36">
            <a:extLst>
              <a:ext uri="{FF2B5EF4-FFF2-40B4-BE49-F238E27FC236}">
                <a16:creationId xmlns:a16="http://schemas.microsoft.com/office/drawing/2014/main" id="{93EECB42-C94D-61DF-10F0-A4A5D247B923}"/>
              </a:ext>
            </a:extLst>
          </p:cNvPr>
          <p:cNvGrpSpPr/>
          <p:nvPr/>
        </p:nvGrpSpPr>
        <p:grpSpPr>
          <a:xfrm>
            <a:off x="9803732" y="1354870"/>
            <a:ext cx="1915031" cy="2451050"/>
            <a:chOff x="7721801" y="3864338"/>
            <a:chExt cx="1915031" cy="2451050"/>
          </a:xfrm>
        </p:grpSpPr>
        <p:pic>
          <p:nvPicPr>
            <p:cNvPr id="23" name="Picture 22" descr="A cartoon penguin holding a camera&#10;&#10;Description automatically generated">
              <a:extLst>
                <a:ext uri="{FF2B5EF4-FFF2-40B4-BE49-F238E27FC236}">
                  <a16:creationId xmlns:a16="http://schemas.microsoft.com/office/drawing/2014/main" id="{AB4CD388-15B0-6539-6EB4-F2B98392AD4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21801" y="3864338"/>
              <a:ext cx="1915031" cy="2100699"/>
            </a:xfrm>
            <a:prstGeom prst="rect">
              <a:avLst/>
            </a:prstGeom>
          </p:spPr>
        </p:pic>
        <p:sp>
          <p:nvSpPr>
            <p:cNvPr id="32" name="TextBox 31">
              <a:extLst>
                <a:ext uri="{FF2B5EF4-FFF2-40B4-BE49-F238E27FC236}">
                  <a16:creationId xmlns:a16="http://schemas.microsoft.com/office/drawing/2014/main" id="{1127387A-FBE7-8122-996A-8DADF6F5DA51}"/>
                </a:ext>
              </a:extLst>
            </p:cNvPr>
            <p:cNvSpPr txBox="1"/>
            <p:nvPr/>
          </p:nvSpPr>
          <p:spPr>
            <a:xfrm>
              <a:off x="7782329" y="5976834"/>
              <a:ext cx="1793975"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Video Production</a:t>
              </a:r>
            </a:p>
          </p:txBody>
        </p:sp>
      </p:grpSp>
      <p:grpSp>
        <p:nvGrpSpPr>
          <p:cNvPr id="38" name="Group 37">
            <a:extLst>
              <a:ext uri="{FF2B5EF4-FFF2-40B4-BE49-F238E27FC236}">
                <a16:creationId xmlns:a16="http://schemas.microsoft.com/office/drawing/2014/main" id="{C045E6BE-E4D6-0E59-9467-9488CE075A68}"/>
              </a:ext>
            </a:extLst>
          </p:cNvPr>
          <p:cNvGrpSpPr/>
          <p:nvPr/>
        </p:nvGrpSpPr>
        <p:grpSpPr>
          <a:xfrm>
            <a:off x="4494234" y="4055445"/>
            <a:ext cx="2461425" cy="2329040"/>
            <a:chOff x="5168505" y="3986348"/>
            <a:chExt cx="2461425" cy="2329040"/>
          </a:xfrm>
        </p:grpSpPr>
        <p:pic>
          <p:nvPicPr>
            <p:cNvPr id="11" name="Picture 10" descr="A cartoon penguin with a mailbox&#10;&#10;Description automatically generated">
              <a:extLst>
                <a:ext uri="{FF2B5EF4-FFF2-40B4-BE49-F238E27FC236}">
                  <a16:creationId xmlns:a16="http://schemas.microsoft.com/office/drawing/2014/main" id="{A2B9778E-979D-5D6B-A2D9-33D2307D701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68505" y="3986348"/>
              <a:ext cx="2461425" cy="1978689"/>
            </a:xfrm>
            <a:prstGeom prst="rect">
              <a:avLst/>
            </a:prstGeom>
          </p:spPr>
        </p:pic>
        <p:sp>
          <p:nvSpPr>
            <p:cNvPr id="33" name="TextBox 32">
              <a:extLst>
                <a:ext uri="{FF2B5EF4-FFF2-40B4-BE49-F238E27FC236}">
                  <a16:creationId xmlns:a16="http://schemas.microsoft.com/office/drawing/2014/main" id="{CC08EB79-900B-EB91-EE80-5FDEFA01E55B}"/>
                </a:ext>
              </a:extLst>
            </p:cNvPr>
            <p:cNvSpPr txBox="1"/>
            <p:nvPr/>
          </p:nvSpPr>
          <p:spPr>
            <a:xfrm>
              <a:off x="5502230" y="5976834"/>
              <a:ext cx="1793975"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Email Marketing</a:t>
              </a:r>
            </a:p>
          </p:txBody>
        </p:sp>
      </p:grpSp>
      <p:grpSp>
        <p:nvGrpSpPr>
          <p:cNvPr id="39" name="Group 38">
            <a:extLst>
              <a:ext uri="{FF2B5EF4-FFF2-40B4-BE49-F238E27FC236}">
                <a16:creationId xmlns:a16="http://schemas.microsoft.com/office/drawing/2014/main" id="{6E49BEB0-E889-F6FB-59EF-27A715BDCCBA}"/>
              </a:ext>
            </a:extLst>
          </p:cNvPr>
          <p:cNvGrpSpPr/>
          <p:nvPr/>
        </p:nvGrpSpPr>
        <p:grpSpPr>
          <a:xfrm>
            <a:off x="2635444" y="4050140"/>
            <a:ext cx="2196186" cy="2334345"/>
            <a:chOff x="2857033" y="3981043"/>
            <a:chExt cx="2196186" cy="2334345"/>
          </a:xfrm>
        </p:grpSpPr>
        <p:pic>
          <p:nvPicPr>
            <p:cNvPr id="25" name="Picture 24" descr="Cartoon of a penguin holding a wand&#10;&#10;Description automatically generated">
              <a:extLst>
                <a:ext uri="{FF2B5EF4-FFF2-40B4-BE49-F238E27FC236}">
                  <a16:creationId xmlns:a16="http://schemas.microsoft.com/office/drawing/2014/main" id="{0E381929-1274-B982-C191-0300292DA3D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2857033" y="3981043"/>
              <a:ext cx="2196186" cy="1983994"/>
            </a:xfrm>
            <a:prstGeom prst="rect">
              <a:avLst/>
            </a:prstGeom>
          </p:spPr>
        </p:pic>
        <p:sp>
          <p:nvSpPr>
            <p:cNvPr id="34" name="TextBox 33">
              <a:extLst>
                <a:ext uri="{FF2B5EF4-FFF2-40B4-BE49-F238E27FC236}">
                  <a16:creationId xmlns:a16="http://schemas.microsoft.com/office/drawing/2014/main" id="{B83A698B-C668-DB2A-10D1-B4338A8533DE}"/>
                </a:ext>
              </a:extLst>
            </p:cNvPr>
            <p:cNvSpPr txBox="1"/>
            <p:nvPr/>
          </p:nvSpPr>
          <p:spPr>
            <a:xfrm>
              <a:off x="3058139" y="5976834"/>
              <a:ext cx="1793975"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Virtual Training</a:t>
              </a:r>
            </a:p>
          </p:txBody>
        </p:sp>
      </p:grpSp>
      <p:grpSp>
        <p:nvGrpSpPr>
          <p:cNvPr id="40" name="Group 39">
            <a:extLst>
              <a:ext uri="{FF2B5EF4-FFF2-40B4-BE49-F238E27FC236}">
                <a16:creationId xmlns:a16="http://schemas.microsoft.com/office/drawing/2014/main" id="{0336248F-C8E5-971D-0557-1FEBB0FC0B1C}"/>
              </a:ext>
            </a:extLst>
          </p:cNvPr>
          <p:cNvGrpSpPr/>
          <p:nvPr/>
        </p:nvGrpSpPr>
        <p:grpSpPr>
          <a:xfrm>
            <a:off x="2863293" y="1354870"/>
            <a:ext cx="2322078" cy="2451050"/>
            <a:chOff x="505789" y="3864338"/>
            <a:chExt cx="2322078" cy="2451050"/>
          </a:xfrm>
        </p:grpSpPr>
        <p:pic>
          <p:nvPicPr>
            <p:cNvPr id="7" name="Picture 6" descr="A cartoon penguin holding a wrench&#10;&#10;Description automatically generated">
              <a:extLst>
                <a:ext uri="{FF2B5EF4-FFF2-40B4-BE49-F238E27FC236}">
                  <a16:creationId xmlns:a16="http://schemas.microsoft.com/office/drawing/2014/main" id="{6042685B-26CF-E88D-C562-A87167DA1AC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6479" y="3864338"/>
              <a:ext cx="2100699" cy="2100699"/>
            </a:xfrm>
            <a:prstGeom prst="rect">
              <a:avLst/>
            </a:prstGeom>
          </p:spPr>
        </p:pic>
        <p:sp>
          <p:nvSpPr>
            <p:cNvPr id="35" name="TextBox 34">
              <a:extLst>
                <a:ext uri="{FF2B5EF4-FFF2-40B4-BE49-F238E27FC236}">
                  <a16:creationId xmlns:a16="http://schemas.microsoft.com/office/drawing/2014/main" id="{1D99AA13-86D8-C4A1-28A0-BA10FD3358C4}"/>
                </a:ext>
              </a:extLst>
            </p:cNvPr>
            <p:cNvSpPr txBox="1"/>
            <p:nvPr/>
          </p:nvSpPr>
          <p:spPr>
            <a:xfrm>
              <a:off x="505789" y="5976834"/>
              <a:ext cx="2322078" cy="338554"/>
            </a:xfrm>
            <a:prstGeom prst="rect">
              <a:avLst/>
            </a:prstGeom>
            <a:noFill/>
          </p:spPr>
          <p:txBody>
            <a:bodyPr wrap="square" rtlCol="0">
              <a:spAutoFit/>
            </a:bodyPr>
            <a:lstStyle/>
            <a:p>
              <a:pPr algn="ctr"/>
              <a:r>
                <a:rPr lang="en-US" sz="1600" dirty="0">
                  <a:solidFill>
                    <a:schemeClr val="bg1"/>
                  </a:solidFill>
                  <a:latin typeface="Avenir Next LT Pro Light" panose="020F0302020204030204" pitchFamily="34" charset="0"/>
                  <a:cs typeface="Avenir Next LT Pro Light" panose="020F0302020204030204" pitchFamily="34" charset="0"/>
                </a:rPr>
                <a:t>Web Maintenance</a:t>
              </a:r>
            </a:p>
          </p:txBody>
        </p:sp>
      </p:grpSp>
    </p:spTree>
    <p:extLst>
      <p:ext uri="{BB962C8B-B14F-4D97-AF65-F5344CB8AC3E}">
        <p14:creationId xmlns:p14="http://schemas.microsoft.com/office/powerpoint/2010/main" val="377585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Who We Serve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Sectors</a:t>
            </a:r>
          </a:p>
        </p:txBody>
      </p:sp>
      <p:pic>
        <p:nvPicPr>
          <p:cNvPr id="15" name="Picture 14" descr="A cartoon penguin standing on a stool&#10;&#10;Description automatically generated">
            <a:extLst>
              <a:ext uri="{FF2B5EF4-FFF2-40B4-BE49-F238E27FC236}">
                <a16:creationId xmlns:a16="http://schemas.microsoft.com/office/drawing/2014/main" id="{DD32D382-0714-2C66-95C7-1B8A5E1EDE91}"/>
              </a:ext>
            </a:extLst>
          </p:cNvPr>
          <p:cNvPicPr>
            <a:picLocks noChangeAspect="1"/>
          </p:cNvPicPr>
          <p:nvPr/>
        </p:nvPicPr>
        <p:blipFill>
          <a:blip r:embed="rId4" cstate="email">
            <a:alphaModFix amt="50000"/>
            <a:extLst>
              <a:ext uri="{28A0092B-C50C-407E-A947-70E740481C1C}">
                <a14:useLocalDpi xmlns:a14="http://schemas.microsoft.com/office/drawing/2010/main"/>
              </a:ext>
            </a:extLst>
          </a:blip>
          <a:stretch>
            <a:fillRect/>
          </a:stretch>
        </p:blipFill>
        <p:spPr>
          <a:xfrm>
            <a:off x="-170368" y="1280998"/>
            <a:ext cx="1520780" cy="1575545"/>
          </a:xfrm>
          <a:prstGeom prst="rect">
            <a:avLst/>
          </a:prstGeom>
        </p:spPr>
      </p:pic>
      <p:pic>
        <p:nvPicPr>
          <p:cNvPr id="17" name="Picture 16" descr="A cartoon penguin standing on a stool&#10;&#10;Description automatically generated">
            <a:extLst>
              <a:ext uri="{FF2B5EF4-FFF2-40B4-BE49-F238E27FC236}">
                <a16:creationId xmlns:a16="http://schemas.microsoft.com/office/drawing/2014/main" id="{AF34060B-4AD2-A88F-EC8D-96CAD79ABC9A}"/>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a:off x="590022" y="1180490"/>
            <a:ext cx="1935689" cy="2005395"/>
          </a:xfrm>
          <a:prstGeom prst="rect">
            <a:avLst/>
          </a:prstGeom>
        </p:spPr>
      </p:pic>
      <p:pic>
        <p:nvPicPr>
          <p:cNvPr id="19" name="Picture 18" descr="A cartoon penguin standing on a ladder&#10;&#10;Description automatically generated">
            <a:extLst>
              <a:ext uri="{FF2B5EF4-FFF2-40B4-BE49-F238E27FC236}">
                <a16:creationId xmlns:a16="http://schemas.microsoft.com/office/drawing/2014/main" id="{C8DFBE5F-C213-1254-E313-92152FF70E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4520" y="556596"/>
            <a:ext cx="2540000" cy="3546150"/>
          </a:xfrm>
          <a:prstGeom prst="rect">
            <a:avLst/>
          </a:prstGeom>
        </p:spPr>
      </p:pic>
      <p:pic>
        <p:nvPicPr>
          <p:cNvPr id="21" name="Picture 20" descr="A cartoon of a bird holding a globe&#10;&#10;Description automatically generated">
            <a:extLst>
              <a:ext uri="{FF2B5EF4-FFF2-40B4-BE49-F238E27FC236}">
                <a16:creationId xmlns:a16="http://schemas.microsoft.com/office/drawing/2014/main" id="{8672B6A8-395A-B94F-5860-E0B550E4689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934" y="3823070"/>
            <a:ext cx="3116223" cy="2815138"/>
          </a:xfrm>
          <a:prstGeom prst="rect">
            <a:avLst/>
          </a:prstGeom>
        </p:spPr>
      </p:pic>
      <p:pic>
        <p:nvPicPr>
          <p:cNvPr id="23" name="Picture 22" descr="A cartoon penguin standing in front of buildings&#10;&#10;Description automatically generated">
            <a:extLst>
              <a:ext uri="{FF2B5EF4-FFF2-40B4-BE49-F238E27FC236}">
                <a16:creationId xmlns:a16="http://schemas.microsoft.com/office/drawing/2014/main" id="{55ED1196-7D56-F8A0-38DD-C10DF52E36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3000" y="2360927"/>
            <a:ext cx="3429000" cy="3429000"/>
          </a:xfrm>
          <a:prstGeom prst="rect">
            <a:avLst/>
          </a:prstGeom>
        </p:spPr>
      </p:pic>
      <p:sp>
        <p:nvSpPr>
          <p:cNvPr id="24" name="TextBox 23">
            <a:extLst>
              <a:ext uri="{FF2B5EF4-FFF2-40B4-BE49-F238E27FC236}">
                <a16:creationId xmlns:a16="http://schemas.microsoft.com/office/drawing/2014/main" id="{F7AF269B-AEC9-E538-8C1F-A1B783ED925B}"/>
              </a:ext>
            </a:extLst>
          </p:cNvPr>
          <p:cNvSpPr txBox="1"/>
          <p:nvPr/>
        </p:nvSpPr>
        <p:spPr>
          <a:xfrm>
            <a:off x="3572933" y="1352368"/>
            <a:ext cx="8619067" cy="1015663"/>
          </a:xfrm>
          <a:prstGeom prst="rect">
            <a:avLst/>
          </a:prstGeom>
          <a:noFill/>
        </p:spPr>
        <p:txBody>
          <a:bodyPr wrap="square" rtlCol="0">
            <a:spAutoFit/>
          </a:bodyPr>
          <a:lstStyle/>
          <a:p>
            <a:r>
              <a:rPr lang="en-US" sz="2000" dirty="0">
                <a:solidFill>
                  <a:schemeClr val="bg1"/>
                </a:solidFill>
                <a:latin typeface="Avenir Next LT Pro" panose="020B0504020202020204" pitchFamily="34" charset="77"/>
              </a:rPr>
              <a:t>Our current clientele consists of small businesses, to whom we offer tiered pricing plans, and state government agencies, to which we provide deliverables through various contracting vehicles.</a:t>
            </a:r>
          </a:p>
        </p:txBody>
      </p:sp>
      <p:sp>
        <p:nvSpPr>
          <p:cNvPr id="25" name="TextBox 24">
            <a:extLst>
              <a:ext uri="{FF2B5EF4-FFF2-40B4-BE49-F238E27FC236}">
                <a16:creationId xmlns:a16="http://schemas.microsoft.com/office/drawing/2014/main" id="{7F1CE2D5-BDF2-E96E-2DD3-5309F98EEA4C}"/>
              </a:ext>
            </a:extLst>
          </p:cNvPr>
          <p:cNvSpPr txBox="1"/>
          <p:nvPr/>
        </p:nvSpPr>
        <p:spPr>
          <a:xfrm>
            <a:off x="2296246" y="5781491"/>
            <a:ext cx="7684515" cy="707886"/>
          </a:xfrm>
          <a:prstGeom prst="rect">
            <a:avLst/>
          </a:prstGeom>
          <a:noFill/>
        </p:spPr>
        <p:txBody>
          <a:bodyPr wrap="square" rtlCol="0">
            <a:spAutoFit/>
          </a:bodyPr>
          <a:lstStyle/>
          <a:p>
            <a:r>
              <a:rPr lang="en-US" sz="2000" dirty="0">
                <a:solidFill>
                  <a:schemeClr val="bg1"/>
                </a:solidFill>
                <a:latin typeface="Avenir Next LT Pro" panose="020B0504020202020204" pitchFamily="34" charset="77"/>
              </a:rPr>
              <a:t>We offer full-service marketing to SMB clients and non-profits</a:t>
            </a:r>
          </a:p>
          <a:p>
            <a:r>
              <a:rPr lang="en-US" sz="2000" dirty="0">
                <a:solidFill>
                  <a:schemeClr val="bg1"/>
                </a:solidFill>
                <a:latin typeface="Avenir Next LT Pro" panose="020B0504020202020204" pitchFamily="34" charset="77"/>
              </a:rPr>
              <a:t>through our 360° Marketing Program™ or à la carte as needed.</a:t>
            </a:r>
          </a:p>
        </p:txBody>
      </p:sp>
      <p:sp>
        <p:nvSpPr>
          <p:cNvPr id="26" name="TextBox 25">
            <a:extLst>
              <a:ext uri="{FF2B5EF4-FFF2-40B4-BE49-F238E27FC236}">
                <a16:creationId xmlns:a16="http://schemas.microsoft.com/office/drawing/2014/main" id="{0BC711B3-05DA-32CE-8283-837058F190FA}"/>
              </a:ext>
            </a:extLst>
          </p:cNvPr>
          <p:cNvSpPr txBox="1"/>
          <p:nvPr/>
        </p:nvSpPr>
        <p:spPr>
          <a:xfrm>
            <a:off x="3810515" y="3566929"/>
            <a:ext cx="5116491" cy="1015663"/>
          </a:xfrm>
          <a:prstGeom prst="rect">
            <a:avLst/>
          </a:prstGeom>
          <a:noFill/>
        </p:spPr>
        <p:txBody>
          <a:bodyPr wrap="square" rtlCol="0">
            <a:spAutoFit/>
          </a:bodyPr>
          <a:lstStyle/>
          <a:p>
            <a:r>
              <a:rPr lang="en-US" sz="2000" dirty="0">
                <a:solidFill>
                  <a:schemeClr val="bg1"/>
                </a:solidFill>
                <a:latin typeface="Avenir Next LT Pro" panose="020B0504020202020204" pitchFamily="34" charset="77"/>
              </a:rPr>
              <a:t>Our government clients are served by providing deliverables based on specified guidelines and contractual requirements.</a:t>
            </a:r>
          </a:p>
        </p:txBody>
      </p:sp>
    </p:spTree>
    <p:extLst>
      <p:ext uri="{BB962C8B-B14F-4D97-AF65-F5344CB8AC3E}">
        <p14:creationId xmlns:p14="http://schemas.microsoft.com/office/powerpoint/2010/main" val="4229121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14" name="TextBox 13">
            <a:extLst>
              <a:ext uri="{FF2B5EF4-FFF2-40B4-BE49-F238E27FC236}">
                <a16:creationId xmlns:a16="http://schemas.microsoft.com/office/drawing/2014/main" id="{DC20A56B-179E-7E48-F338-6D3D069E6F2E}"/>
              </a:ext>
            </a:extLst>
          </p:cNvPr>
          <p:cNvSpPr txBox="1"/>
          <p:nvPr/>
        </p:nvSpPr>
        <p:spPr>
          <a:xfrm>
            <a:off x="1930400" y="3075057"/>
            <a:ext cx="8331200" cy="707886"/>
          </a:xfrm>
          <a:prstGeom prst="rect">
            <a:avLst/>
          </a:prstGeom>
          <a:noFill/>
        </p:spPr>
        <p:txBody>
          <a:bodyPr wrap="square" rtlCol="0">
            <a:spAutoFit/>
          </a:bodyPr>
          <a:lstStyle/>
          <a:p>
            <a:pPr algn="ct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Our Services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Diving Deeper</a:t>
            </a:r>
          </a:p>
        </p:txBody>
      </p:sp>
    </p:spTree>
    <p:extLst>
      <p:ext uri="{BB962C8B-B14F-4D97-AF65-F5344CB8AC3E}">
        <p14:creationId xmlns:p14="http://schemas.microsoft.com/office/powerpoint/2010/main" val="28266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Website Services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Design</a:t>
            </a:r>
          </a:p>
        </p:txBody>
      </p:sp>
      <p:pic>
        <p:nvPicPr>
          <p:cNvPr id="3" name="Picture 2" descr="A cartoon of a penguin sitting at a desk&#10;&#10;Description automatically generated">
            <a:extLst>
              <a:ext uri="{FF2B5EF4-FFF2-40B4-BE49-F238E27FC236}">
                <a16:creationId xmlns:a16="http://schemas.microsoft.com/office/drawing/2014/main" id="{B7D2FDE5-7394-582E-4851-98BF11B53B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779" y="3625114"/>
            <a:ext cx="2894378" cy="2571166"/>
          </a:xfrm>
          <a:prstGeom prst="rect">
            <a:avLst/>
          </a:prstGeom>
        </p:spPr>
      </p:pic>
      <p:pic>
        <p:nvPicPr>
          <p:cNvPr id="11" name="Picture 10" descr="A screenshot of a website&#10;&#10;Description automatically generated">
            <a:extLst>
              <a:ext uri="{FF2B5EF4-FFF2-40B4-BE49-F238E27FC236}">
                <a16:creationId xmlns:a16="http://schemas.microsoft.com/office/drawing/2014/main" id="{6D5F26EC-7225-9E71-22A6-EC5719FB0C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7276" y="977838"/>
            <a:ext cx="5007326" cy="4740137"/>
          </a:xfrm>
          <a:prstGeom prst="roundRect">
            <a:avLst>
              <a:gd name="adj" fmla="val 2472"/>
            </a:avLst>
          </a:prstGeom>
        </p:spPr>
      </p:pic>
      <p:sp>
        <p:nvSpPr>
          <p:cNvPr id="12" name="TextBox 11">
            <a:extLst>
              <a:ext uri="{FF2B5EF4-FFF2-40B4-BE49-F238E27FC236}">
                <a16:creationId xmlns:a16="http://schemas.microsoft.com/office/drawing/2014/main" id="{61170FD0-DBAE-2232-641E-E7FEFB02B515}"/>
              </a:ext>
            </a:extLst>
          </p:cNvPr>
          <p:cNvSpPr txBox="1"/>
          <p:nvPr/>
        </p:nvSpPr>
        <p:spPr>
          <a:xfrm>
            <a:off x="3640347" y="5842337"/>
            <a:ext cx="5805578" cy="707886"/>
          </a:xfrm>
          <a:prstGeom prst="rect">
            <a:avLst/>
          </a:prstGeom>
          <a:noFill/>
        </p:spPr>
        <p:txBody>
          <a:bodyPr wrap="square" rtlCol="0">
            <a:spAutoFit/>
          </a:bodyPr>
          <a:lstStyle/>
          <a:p>
            <a:r>
              <a:rPr lang="en-US" sz="1600" dirty="0">
                <a:solidFill>
                  <a:schemeClr val="bg1"/>
                </a:solidFill>
                <a:latin typeface="Avenir Next LT Pro" panose="020B0504020202020204" pitchFamily="34" charset="77"/>
              </a:rPr>
              <a:t>A full view of our website portfolio can be viewed by visiting </a:t>
            </a:r>
          </a:p>
          <a:p>
            <a:r>
              <a:rPr lang="en-US" sz="2400" b="1" dirty="0" err="1">
                <a:solidFill>
                  <a:schemeClr val="bg1"/>
                </a:solidFill>
                <a:latin typeface="Avenir Next LT Pro" panose="020B0504020202020204" pitchFamily="34" charset="77"/>
              </a:rPr>
              <a:t>cassusmedia.com</a:t>
            </a:r>
            <a:r>
              <a:rPr lang="en-US" sz="2400" b="1" dirty="0">
                <a:solidFill>
                  <a:schemeClr val="bg1"/>
                </a:solidFill>
                <a:latin typeface="Avenir Next LT Pro" panose="020B0504020202020204" pitchFamily="34" charset="77"/>
              </a:rPr>
              <a:t>/websites/portfolio/</a:t>
            </a:r>
          </a:p>
        </p:txBody>
      </p:sp>
    </p:spTree>
    <p:extLst>
      <p:ext uri="{BB962C8B-B14F-4D97-AF65-F5344CB8AC3E}">
        <p14:creationId xmlns:p14="http://schemas.microsoft.com/office/powerpoint/2010/main" val="276671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Website Services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Maintenance</a:t>
            </a:r>
          </a:p>
        </p:txBody>
      </p:sp>
      <p:pic>
        <p:nvPicPr>
          <p:cNvPr id="3" name="Picture 2" descr="A cartoon penguin holding a wrench&#10;&#10;Description automatically generated">
            <a:extLst>
              <a:ext uri="{FF2B5EF4-FFF2-40B4-BE49-F238E27FC236}">
                <a16:creationId xmlns:a16="http://schemas.microsoft.com/office/drawing/2014/main" id="{F00E0B50-BEF2-2297-BD8F-6937AA4161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97" y="3338946"/>
            <a:ext cx="2948492" cy="2948492"/>
          </a:xfrm>
          <a:prstGeom prst="rect">
            <a:avLst/>
          </a:prstGeom>
        </p:spPr>
      </p:pic>
      <p:sp>
        <p:nvSpPr>
          <p:cNvPr id="6" name="TextBox 5">
            <a:extLst>
              <a:ext uri="{FF2B5EF4-FFF2-40B4-BE49-F238E27FC236}">
                <a16:creationId xmlns:a16="http://schemas.microsoft.com/office/drawing/2014/main" id="{FB83F450-F5D9-A182-7355-03EDBA530E5D}"/>
              </a:ext>
            </a:extLst>
          </p:cNvPr>
          <p:cNvSpPr txBox="1"/>
          <p:nvPr/>
        </p:nvSpPr>
        <p:spPr>
          <a:xfrm>
            <a:off x="3640346" y="5842337"/>
            <a:ext cx="6176513" cy="715581"/>
          </a:xfrm>
          <a:prstGeom prst="rect">
            <a:avLst/>
          </a:prstGeom>
          <a:noFill/>
        </p:spPr>
        <p:txBody>
          <a:bodyPr wrap="square" rtlCol="0">
            <a:spAutoFit/>
          </a:bodyPr>
          <a:lstStyle/>
          <a:p>
            <a:r>
              <a:rPr lang="en-US" sz="1600" dirty="0">
                <a:solidFill>
                  <a:schemeClr val="bg1"/>
                </a:solidFill>
                <a:latin typeface="Avenir Next LT Pro" panose="020B0504020202020204" pitchFamily="34" charset="77"/>
              </a:rPr>
              <a:t>To learn more about our CM </a:t>
            </a:r>
            <a:r>
              <a:rPr lang="en-US" sz="1600" dirty="0" err="1">
                <a:solidFill>
                  <a:schemeClr val="bg1"/>
                </a:solidFill>
                <a:latin typeface="Avenir Next LT Pro" panose="020B0504020202020204" pitchFamily="34" charset="77"/>
              </a:rPr>
              <a:t>WebMaster</a:t>
            </a:r>
            <a:r>
              <a:rPr lang="en-US" sz="1600" dirty="0">
                <a:solidFill>
                  <a:schemeClr val="bg1"/>
                </a:solidFill>
                <a:latin typeface="Avenir Next LT Pro" panose="020B0504020202020204" pitchFamily="34" charset="77"/>
              </a:rPr>
              <a:t> Service™, please visit</a:t>
            </a:r>
          </a:p>
          <a:p>
            <a:r>
              <a:rPr lang="en-US" sz="2450" b="1" dirty="0">
                <a:solidFill>
                  <a:schemeClr val="bg1"/>
                </a:solidFill>
                <a:latin typeface="Avenir Next LT Pro" panose="020B0504020202020204" pitchFamily="34" charset="77"/>
              </a:rPr>
              <a:t>cassusmedia.com/webmaster-service/</a:t>
            </a:r>
          </a:p>
        </p:txBody>
      </p:sp>
      <p:pic>
        <p:nvPicPr>
          <p:cNvPr id="10" name="Picture 9" descr="A screenshot of a website&#10;&#10;Description automatically generated">
            <a:extLst>
              <a:ext uri="{FF2B5EF4-FFF2-40B4-BE49-F238E27FC236}">
                <a16:creationId xmlns:a16="http://schemas.microsoft.com/office/drawing/2014/main" id="{D0153D12-6518-E944-CAB1-BDF42BE180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1095" y="1264248"/>
            <a:ext cx="5707594" cy="4329503"/>
          </a:xfrm>
          <a:prstGeom prst="roundRect">
            <a:avLst>
              <a:gd name="adj" fmla="val 2321"/>
            </a:avLst>
          </a:prstGeom>
        </p:spPr>
      </p:pic>
    </p:spTree>
    <p:extLst>
      <p:ext uri="{BB962C8B-B14F-4D97-AF65-F5344CB8AC3E}">
        <p14:creationId xmlns:p14="http://schemas.microsoft.com/office/powerpoint/2010/main" val="63950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Graphic Design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Print &amp; Digital</a:t>
            </a:r>
          </a:p>
        </p:txBody>
      </p:sp>
      <p:pic>
        <p:nvPicPr>
          <p:cNvPr id="6" name="Picture 5" descr="Cartoon of a bird with paint brush and a bucket&#10;&#10;Description automatically generated">
            <a:extLst>
              <a:ext uri="{FF2B5EF4-FFF2-40B4-BE49-F238E27FC236}">
                <a16:creationId xmlns:a16="http://schemas.microsoft.com/office/drawing/2014/main" id="{36923503-E0EA-7081-FAD2-AC436DEFB6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868" y="4347713"/>
            <a:ext cx="1895196" cy="1963444"/>
          </a:xfrm>
          <a:prstGeom prst="rect">
            <a:avLst/>
          </a:prstGeom>
        </p:spPr>
      </p:pic>
      <p:pic>
        <p:nvPicPr>
          <p:cNvPr id="3" name="Picture 2" descr="A cartoon penguin holding a paint brush&#10;&#10;Description automatically generated">
            <a:extLst>
              <a:ext uri="{FF2B5EF4-FFF2-40B4-BE49-F238E27FC236}">
                <a16:creationId xmlns:a16="http://schemas.microsoft.com/office/drawing/2014/main" id="{67194492-97C0-BAA7-18ED-ABC4057BB2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264" y="4167616"/>
            <a:ext cx="2242869" cy="2323637"/>
          </a:xfrm>
          <a:prstGeom prst="rect">
            <a:avLst/>
          </a:prstGeom>
        </p:spPr>
      </p:pic>
      <p:sp>
        <p:nvSpPr>
          <p:cNvPr id="7" name="TextBox 6">
            <a:extLst>
              <a:ext uri="{FF2B5EF4-FFF2-40B4-BE49-F238E27FC236}">
                <a16:creationId xmlns:a16="http://schemas.microsoft.com/office/drawing/2014/main" id="{65C98DBE-FC62-32E7-A1FF-1FEBBA5A5B8E}"/>
              </a:ext>
            </a:extLst>
          </p:cNvPr>
          <p:cNvSpPr txBox="1"/>
          <p:nvPr/>
        </p:nvSpPr>
        <p:spPr>
          <a:xfrm>
            <a:off x="485316" y="1127072"/>
            <a:ext cx="11221368" cy="1015663"/>
          </a:xfrm>
          <a:prstGeom prst="rect">
            <a:avLst/>
          </a:prstGeom>
          <a:noFill/>
        </p:spPr>
        <p:txBody>
          <a:bodyPr wrap="square" rtlCol="0">
            <a:spAutoFit/>
          </a:bodyPr>
          <a:lstStyle/>
          <a:p>
            <a:pPr algn="ctr"/>
            <a:r>
              <a:rPr lang="en-US" sz="2000" dirty="0">
                <a:solidFill>
                  <a:schemeClr val="bg1"/>
                </a:solidFill>
                <a:latin typeface="Avenir Next LT Pro" panose="020B0504020202020204" pitchFamily="34" charset="77"/>
              </a:rPr>
              <a:t>Graphic Design is a broad term for anything related to design a static visual layout. Such applications include social media images, photos, print products such as brochures, and advertising materials such as billboards and digital ads. See some of our work below.</a:t>
            </a:r>
          </a:p>
        </p:txBody>
      </p:sp>
      <p:pic>
        <p:nvPicPr>
          <p:cNvPr id="11" name="Picture 10" descr="A person standing at a podium&#10;&#10;Description automatically generated">
            <a:extLst>
              <a:ext uri="{FF2B5EF4-FFF2-40B4-BE49-F238E27FC236}">
                <a16:creationId xmlns:a16="http://schemas.microsoft.com/office/drawing/2014/main" id="{BC22C179-CB8E-260A-903F-29DB9BD084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10341" y="2274520"/>
            <a:ext cx="1860808" cy="1638330"/>
          </a:xfrm>
          <a:prstGeom prst="rect">
            <a:avLst/>
          </a:prstGeom>
        </p:spPr>
      </p:pic>
      <p:sp>
        <p:nvSpPr>
          <p:cNvPr id="12" name="TextBox 11">
            <a:extLst>
              <a:ext uri="{FF2B5EF4-FFF2-40B4-BE49-F238E27FC236}">
                <a16:creationId xmlns:a16="http://schemas.microsoft.com/office/drawing/2014/main" id="{DD173953-EAC4-5620-C11F-AC7483C4E66C}"/>
              </a:ext>
            </a:extLst>
          </p:cNvPr>
          <p:cNvSpPr txBox="1"/>
          <p:nvPr/>
        </p:nvSpPr>
        <p:spPr>
          <a:xfrm>
            <a:off x="2393558" y="3958987"/>
            <a:ext cx="2494374" cy="276999"/>
          </a:xfrm>
          <a:prstGeom prst="rect">
            <a:avLst/>
          </a:prstGeom>
          <a:noFill/>
        </p:spPr>
        <p:txBody>
          <a:bodyPr wrap="square" rtlCol="0">
            <a:spAutoFit/>
          </a:bodyPr>
          <a:lstStyle/>
          <a:p>
            <a:pPr algn="ctr"/>
            <a:r>
              <a:rPr lang="en-US" sz="1200" dirty="0">
                <a:solidFill>
                  <a:schemeClr val="bg1"/>
                </a:solidFill>
                <a:latin typeface="Avenir Next LT Pro" panose="020B0504020202020204" pitchFamily="34" charset="77"/>
              </a:rPr>
              <a:t>Professional Photography</a:t>
            </a:r>
          </a:p>
        </p:txBody>
      </p:sp>
      <p:pic>
        <p:nvPicPr>
          <p:cNvPr id="18" name="Picture 17" descr="A poster for a yoga class&#10;&#10;Description automatically generated">
            <a:extLst>
              <a:ext uri="{FF2B5EF4-FFF2-40B4-BE49-F238E27FC236}">
                <a16:creationId xmlns:a16="http://schemas.microsoft.com/office/drawing/2014/main" id="{9E4D35BC-214B-031B-41C9-5FAF6B8AF2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50148">
            <a:off x="9822911" y="2634635"/>
            <a:ext cx="1755145" cy="1755145"/>
          </a:xfrm>
          <a:prstGeom prst="rect">
            <a:avLst/>
          </a:prstGeom>
        </p:spPr>
      </p:pic>
      <p:sp>
        <p:nvSpPr>
          <p:cNvPr id="19" name="TextBox 18">
            <a:extLst>
              <a:ext uri="{FF2B5EF4-FFF2-40B4-BE49-F238E27FC236}">
                <a16:creationId xmlns:a16="http://schemas.microsoft.com/office/drawing/2014/main" id="{A276B96E-A12E-72A0-299C-B47CD60D2961}"/>
              </a:ext>
            </a:extLst>
          </p:cNvPr>
          <p:cNvSpPr txBox="1"/>
          <p:nvPr/>
        </p:nvSpPr>
        <p:spPr>
          <a:xfrm>
            <a:off x="8786105" y="4435174"/>
            <a:ext cx="2012401" cy="276999"/>
          </a:xfrm>
          <a:prstGeom prst="rect">
            <a:avLst/>
          </a:prstGeom>
          <a:noFill/>
        </p:spPr>
        <p:txBody>
          <a:bodyPr wrap="square" rtlCol="0">
            <a:spAutoFit/>
          </a:bodyPr>
          <a:lstStyle/>
          <a:p>
            <a:pPr algn="ctr"/>
            <a:r>
              <a:rPr lang="en-US" sz="1200" dirty="0">
                <a:solidFill>
                  <a:schemeClr val="bg1"/>
                </a:solidFill>
                <a:latin typeface="Avenir Next LT Pro" panose="020B0504020202020204" pitchFamily="34" charset="77"/>
              </a:rPr>
              <a:t>Social Media Graphics</a:t>
            </a:r>
          </a:p>
        </p:txBody>
      </p:sp>
      <p:pic>
        <p:nvPicPr>
          <p:cNvPr id="16" name="Picture 15" descr="A screenshot of a website&#10;&#10;Description automatically generated">
            <a:extLst>
              <a:ext uri="{FF2B5EF4-FFF2-40B4-BE49-F238E27FC236}">
                <a16:creationId xmlns:a16="http://schemas.microsoft.com/office/drawing/2014/main" id="{05C76E2B-C4AB-2384-0F2E-945713FDD9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109875">
            <a:off x="8208475" y="2496945"/>
            <a:ext cx="1732479" cy="1732479"/>
          </a:xfrm>
          <a:prstGeom prst="rect">
            <a:avLst/>
          </a:prstGeom>
        </p:spPr>
      </p:pic>
      <p:pic>
        <p:nvPicPr>
          <p:cNvPr id="21" name="Picture 20" descr="An open book with text on it&#10;&#10;Description automatically generated">
            <a:extLst>
              <a:ext uri="{FF2B5EF4-FFF2-40B4-BE49-F238E27FC236}">
                <a16:creationId xmlns:a16="http://schemas.microsoft.com/office/drawing/2014/main" id="{4DFCAD28-9E0B-AF20-9A63-8829E42B97A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86311" y="2415389"/>
            <a:ext cx="2791615" cy="2019786"/>
          </a:xfrm>
          <a:prstGeom prst="rect">
            <a:avLst/>
          </a:prstGeom>
        </p:spPr>
      </p:pic>
      <p:sp>
        <p:nvSpPr>
          <p:cNvPr id="22" name="TextBox 21">
            <a:extLst>
              <a:ext uri="{FF2B5EF4-FFF2-40B4-BE49-F238E27FC236}">
                <a16:creationId xmlns:a16="http://schemas.microsoft.com/office/drawing/2014/main" id="{BA292DA6-29D4-EA2C-66D9-1A76276144BD}"/>
              </a:ext>
            </a:extLst>
          </p:cNvPr>
          <p:cNvSpPr txBox="1"/>
          <p:nvPr/>
        </p:nvSpPr>
        <p:spPr>
          <a:xfrm>
            <a:off x="6580029" y="3994155"/>
            <a:ext cx="1514151" cy="276999"/>
          </a:xfrm>
          <a:prstGeom prst="rect">
            <a:avLst/>
          </a:prstGeom>
          <a:noFill/>
        </p:spPr>
        <p:txBody>
          <a:bodyPr wrap="square" rtlCol="0">
            <a:spAutoFit/>
          </a:bodyPr>
          <a:lstStyle/>
          <a:p>
            <a:r>
              <a:rPr lang="en-US" sz="1200" dirty="0">
                <a:solidFill>
                  <a:schemeClr val="bg1"/>
                </a:solidFill>
                <a:latin typeface="Avenir Next LT Pro" panose="020B0504020202020204" pitchFamily="34" charset="77"/>
              </a:rPr>
              <a:t>Print Publications</a:t>
            </a:r>
          </a:p>
        </p:txBody>
      </p:sp>
      <p:pic>
        <p:nvPicPr>
          <p:cNvPr id="24" name="Picture 23" descr="A white box with blue text and colorful circles and letters&#10;&#10;Description automatically generated">
            <a:extLst>
              <a:ext uri="{FF2B5EF4-FFF2-40B4-BE49-F238E27FC236}">
                <a16:creationId xmlns:a16="http://schemas.microsoft.com/office/drawing/2014/main" id="{0DB8DE15-ABE3-4D98-FFDB-F47654E3BD1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8255" y="4481312"/>
            <a:ext cx="1143719" cy="1908238"/>
          </a:xfrm>
          <a:prstGeom prst="rect">
            <a:avLst/>
          </a:prstGeom>
        </p:spPr>
      </p:pic>
      <p:sp>
        <p:nvSpPr>
          <p:cNvPr id="25" name="TextBox 24">
            <a:extLst>
              <a:ext uri="{FF2B5EF4-FFF2-40B4-BE49-F238E27FC236}">
                <a16:creationId xmlns:a16="http://schemas.microsoft.com/office/drawing/2014/main" id="{F50B8796-9FAC-4D7A-A13D-1E34BB9B77E7}"/>
              </a:ext>
            </a:extLst>
          </p:cNvPr>
          <p:cNvSpPr txBox="1"/>
          <p:nvPr/>
        </p:nvSpPr>
        <p:spPr>
          <a:xfrm>
            <a:off x="3792813" y="6456778"/>
            <a:ext cx="1818420" cy="276999"/>
          </a:xfrm>
          <a:prstGeom prst="rect">
            <a:avLst/>
          </a:prstGeom>
          <a:noFill/>
        </p:spPr>
        <p:txBody>
          <a:bodyPr wrap="square" rtlCol="0">
            <a:spAutoFit/>
          </a:bodyPr>
          <a:lstStyle/>
          <a:p>
            <a:pPr algn="ctr"/>
            <a:r>
              <a:rPr lang="en-US" sz="1200" dirty="0">
                <a:solidFill>
                  <a:schemeClr val="bg1"/>
                </a:solidFill>
                <a:latin typeface="Avenir Next LT Pro" panose="020B0504020202020204" pitchFamily="34" charset="77"/>
              </a:rPr>
              <a:t>Product Box Design</a:t>
            </a:r>
          </a:p>
        </p:txBody>
      </p:sp>
      <p:pic>
        <p:nvPicPr>
          <p:cNvPr id="27" name="Picture 26" descr="A stack of business cards&#10;&#10;Description automatically generated">
            <a:extLst>
              <a:ext uri="{FF2B5EF4-FFF2-40B4-BE49-F238E27FC236}">
                <a16:creationId xmlns:a16="http://schemas.microsoft.com/office/drawing/2014/main" id="{941061F9-A0A9-2424-6877-0C6D947B69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55548" y="4518408"/>
            <a:ext cx="2019786" cy="2019786"/>
          </a:xfrm>
          <a:prstGeom prst="rect">
            <a:avLst/>
          </a:prstGeom>
        </p:spPr>
      </p:pic>
      <p:sp>
        <p:nvSpPr>
          <p:cNvPr id="28" name="TextBox 27">
            <a:extLst>
              <a:ext uri="{FF2B5EF4-FFF2-40B4-BE49-F238E27FC236}">
                <a16:creationId xmlns:a16="http://schemas.microsoft.com/office/drawing/2014/main" id="{1FE53FC5-EC5D-D14B-4F71-6E9DA7D56DDF}"/>
              </a:ext>
            </a:extLst>
          </p:cNvPr>
          <p:cNvSpPr txBox="1"/>
          <p:nvPr/>
        </p:nvSpPr>
        <p:spPr>
          <a:xfrm>
            <a:off x="5806913" y="6224535"/>
            <a:ext cx="2173607" cy="276999"/>
          </a:xfrm>
          <a:prstGeom prst="rect">
            <a:avLst/>
          </a:prstGeom>
          <a:noFill/>
        </p:spPr>
        <p:txBody>
          <a:bodyPr wrap="square" rtlCol="0">
            <a:spAutoFit/>
          </a:bodyPr>
          <a:lstStyle/>
          <a:p>
            <a:pPr algn="ctr"/>
            <a:r>
              <a:rPr lang="en-US" sz="1200" dirty="0">
                <a:solidFill>
                  <a:schemeClr val="bg1"/>
                </a:solidFill>
                <a:latin typeface="Avenir Next LT Pro" panose="020B0504020202020204" pitchFamily="34" charset="77"/>
              </a:rPr>
              <a:t>Business Cards &amp; Brochures</a:t>
            </a:r>
          </a:p>
        </p:txBody>
      </p:sp>
      <p:pic>
        <p:nvPicPr>
          <p:cNvPr id="30" name="Picture 29" descr="A billboard with text and images&#10;&#10;Description automatically generated">
            <a:extLst>
              <a:ext uri="{FF2B5EF4-FFF2-40B4-BE49-F238E27FC236}">
                <a16:creationId xmlns:a16="http://schemas.microsoft.com/office/drawing/2014/main" id="{0BB752FD-9704-9DA5-3B8B-E03FC34CB97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460596" y="4791276"/>
            <a:ext cx="1920465" cy="1529026"/>
          </a:xfrm>
          <a:prstGeom prst="rect">
            <a:avLst/>
          </a:prstGeom>
        </p:spPr>
      </p:pic>
      <p:sp>
        <p:nvSpPr>
          <p:cNvPr id="31" name="TextBox 30">
            <a:extLst>
              <a:ext uri="{FF2B5EF4-FFF2-40B4-BE49-F238E27FC236}">
                <a16:creationId xmlns:a16="http://schemas.microsoft.com/office/drawing/2014/main" id="{1DEF5FE1-EDBA-B04A-DE59-05350D083DD6}"/>
              </a:ext>
            </a:extLst>
          </p:cNvPr>
          <p:cNvSpPr txBox="1"/>
          <p:nvPr/>
        </p:nvSpPr>
        <p:spPr>
          <a:xfrm>
            <a:off x="8460525" y="6307315"/>
            <a:ext cx="2173607" cy="276999"/>
          </a:xfrm>
          <a:prstGeom prst="rect">
            <a:avLst/>
          </a:prstGeom>
          <a:noFill/>
        </p:spPr>
        <p:txBody>
          <a:bodyPr wrap="square" rtlCol="0">
            <a:spAutoFit/>
          </a:bodyPr>
          <a:lstStyle/>
          <a:p>
            <a:pPr algn="ctr"/>
            <a:r>
              <a:rPr lang="en-US" sz="1200" dirty="0">
                <a:solidFill>
                  <a:schemeClr val="bg1"/>
                </a:solidFill>
                <a:latin typeface="Avenir Next LT Pro" panose="020B0504020202020204" pitchFamily="34" charset="77"/>
              </a:rPr>
              <a:t>Posters &amp; Billboards</a:t>
            </a:r>
          </a:p>
        </p:txBody>
      </p:sp>
    </p:spTree>
    <p:extLst>
      <p:ext uri="{BB962C8B-B14F-4D97-AF65-F5344CB8AC3E}">
        <p14:creationId xmlns:p14="http://schemas.microsoft.com/office/powerpoint/2010/main" val="3805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E0DE63F3-9E8C-8426-76F0-7B20AA77F5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867" y="245534"/>
            <a:ext cx="2540000" cy="508000"/>
          </a:xfrm>
          <a:prstGeom prst="rect">
            <a:avLst/>
          </a:prstGeom>
        </p:spPr>
      </p:pic>
      <p:sp>
        <p:nvSpPr>
          <p:cNvPr id="9" name="TextBox 8">
            <a:extLst>
              <a:ext uri="{FF2B5EF4-FFF2-40B4-BE49-F238E27FC236}">
                <a16:creationId xmlns:a16="http://schemas.microsoft.com/office/drawing/2014/main" id="{4A6FBA26-49CA-7993-3C2D-6D951327B0BF}"/>
              </a:ext>
            </a:extLst>
          </p:cNvPr>
          <p:cNvSpPr txBox="1"/>
          <p:nvPr/>
        </p:nvSpPr>
        <p:spPr>
          <a:xfrm>
            <a:off x="3572933" y="145591"/>
            <a:ext cx="8331200" cy="707886"/>
          </a:xfrm>
          <a:prstGeom prst="rect">
            <a:avLst/>
          </a:prstGeom>
          <a:noFill/>
        </p:spPr>
        <p:txBody>
          <a:bodyPr wrap="square" rtlCol="0">
            <a:spAutoFit/>
          </a:bodyPr>
          <a:lstStyle/>
          <a:p>
            <a:pPr algn="r"/>
            <a:r>
              <a:rPr lang="en-US" sz="4000" dirty="0">
                <a:solidFill>
                  <a:schemeClr val="bg1"/>
                </a:solidFill>
                <a:latin typeface="Avenir Next LT Pro Light" panose="020F0302020204030204" pitchFamily="34" charset="0"/>
                <a:ea typeface="Open Sans" pitchFamily="2" charset="0"/>
                <a:cs typeface="Avenir Next LT Pro Light" panose="020F0302020204030204" pitchFamily="34" charset="0"/>
              </a:rPr>
              <a:t>Audio Production | </a:t>
            </a:r>
            <a:r>
              <a:rPr lang="en-US" sz="4000" b="1" dirty="0">
                <a:solidFill>
                  <a:schemeClr val="bg1"/>
                </a:solidFill>
                <a:latin typeface="Avenir Next LT Pro" panose="020B0504020202020204" pitchFamily="34" charset="77"/>
                <a:ea typeface="Open Sans ExtraBold" pitchFamily="2" charset="0"/>
                <a:cs typeface="Avenir Next LT Pro Light" panose="020F0302020204030204" pitchFamily="34" charset="0"/>
              </a:rPr>
              <a:t>Sound &amp; M/M</a:t>
            </a:r>
          </a:p>
        </p:txBody>
      </p:sp>
      <p:pic>
        <p:nvPicPr>
          <p:cNvPr id="3" name="Picture 2" descr="A cartoon of a penguin sitting at a desk with a microphone&#10;&#10;Description automatically generated">
            <a:extLst>
              <a:ext uri="{FF2B5EF4-FFF2-40B4-BE49-F238E27FC236}">
                <a16:creationId xmlns:a16="http://schemas.microsoft.com/office/drawing/2014/main" id="{9010BC43-615C-6261-6147-97FD2C6941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819" y="3389889"/>
            <a:ext cx="3265229" cy="2924195"/>
          </a:xfrm>
          <a:prstGeom prst="rect">
            <a:avLst/>
          </a:prstGeom>
        </p:spPr>
      </p:pic>
      <p:sp>
        <p:nvSpPr>
          <p:cNvPr id="5" name="TextBox 4">
            <a:extLst>
              <a:ext uri="{FF2B5EF4-FFF2-40B4-BE49-F238E27FC236}">
                <a16:creationId xmlns:a16="http://schemas.microsoft.com/office/drawing/2014/main" id="{94D15F97-5983-FF2A-BF1D-70A502BA9F99}"/>
              </a:ext>
            </a:extLst>
          </p:cNvPr>
          <p:cNvSpPr txBox="1"/>
          <p:nvPr/>
        </p:nvSpPr>
        <p:spPr>
          <a:xfrm>
            <a:off x="81819" y="945926"/>
            <a:ext cx="11995162" cy="1200329"/>
          </a:xfrm>
          <a:prstGeom prst="rect">
            <a:avLst/>
          </a:prstGeom>
          <a:noFill/>
        </p:spPr>
        <p:txBody>
          <a:bodyPr wrap="square" rtlCol="0">
            <a:spAutoFit/>
          </a:bodyPr>
          <a:lstStyle/>
          <a:p>
            <a:pPr algn="ctr"/>
            <a:r>
              <a:rPr lang="en-US" dirty="0">
                <a:solidFill>
                  <a:schemeClr val="bg1"/>
                </a:solidFill>
                <a:latin typeface="Avenir Next LT Pro" panose="020B0504020202020204" pitchFamily="34" charset="77"/>
              </a:rPr>
              <a:t>When it comes to audio production, we’ve had the pleasure of composing music for specific projects, mixing in effects, and mastering various projects for our clients over the years. We didn’t shoot the video ourselves, but we did the post-production, arranged the cover track of “Shape of You”, mixed and mastered the audio, and added closed captions for Matt’s voice for Point Source Audio in California in this example.</a:t>
            </a:r>
          </a:p>
        </p:txBody>
      </p:sp>
      <p:pic>
        <p:nvPicPr>
          <p:cNvPr id="7" name="Ed Sheeran s Lighting Director Matt Jones Talks Up CM-i3.mp4">
            <a:hlinkClick r:id="" action="ppaction://media"/>
            <a:extLst>
              <a:ext uri="{FF2B5EF4-FFF2-40B4-BE49-F238E27FC236}">
                <a16:creationId xmlns:a16="http://schemas.microsoft.com/office/drawing/2014/main" id="{4D3D6DD3-EE19-4144-D613-4A9ACC59DDD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71341" y="2295243"/>
            <a:ext cx="7067908" cy="3975698"/>
          </a:xfrm>
          <a:prstGeom prst="rect">
            <a:avLst/>
          </a:prstGeom>
        </p:spPr>
      </p:pic>
    </p:spTree>
    <p:extLst>
      <p:ext uri="{BB962C8B-B14F-4D97-AF65-F5344CB8AC3E}">
        <p14:creationId xmlns:p14="http://schemas.microsoft.com/office/powerpoint/2010/main" val="290845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213</TotalTime>
  <Words>1485</Words>
  <Application>Microsoft Macintosh PowerPoint</Application>
  <PresentationFormat>Widescreen</PresentationFormat>
  <Paragraphs>132</Paragraphs>
  <Slides>19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Aptos Display</vt:lpstr>
      <vt:lpstr>Arial</vt:lpstr>
      <vt:lpstr>Avenir Next LT Pro</vt:lpstr>
      <vt:lpstr>Avenir Next LT Pro Light</vt:lpstr>
      <vt:lpstr>Chalkboard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Cassarly</dc:creator>
  <cp:lastModifiedBy>Paul Cassarly</cp:lastModifiedBy>
  <cp:revision>11</cp:revision>
  <dcterms:created xsi:type="dcterms:W3CDTF">2024-07-21T21:09:53Z</dcterms:created>
  <dcterms:modified xsi:type="dcterms:W3CDTF">2024-09-12T19:34:55Z</dcterms:modified>
</cp:coreProperties>
</file>