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7" r:id="rId14"/>
    <p:sldId id="269" r:id="rId15"/>
    <p:sldId id="271" r:id="rId16"/>
    <p:sldId id="270" r:id="rId17"/>
    <p:sldId id="272" r:id="rId18"/>
    <p:sldId id="273" r:id="rId19"/>
    <p:sldId id="274"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46"/>
    <p:restoredTop sz="86575"/>
  </p:normalViewPr>
  <p:slideViewPr>
    <p:cSldViewPr snapToGrid="0">
      <p:cViewPr varScale="1">
        <p:scale>
          <a:sx n="109" d="100"/>
          <a:sy n="109" d="100"/>
        </p:scale>
        <p:origin x="152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67537B-AD18-CF42-A052-4C8C71553D06}" type="datetimeFigureOut">
              <a:rPr lang="en-US" smtClean="0"/>
              <a:t>5/31/26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C7FDE9-0D63-2646-A564-D5DBACE22470}" type="slidenum">
              <a:rPr lang="en-US" smtClean="0"/>
              <a:t>‹#›</a:t>
            </a:fld>
            <a:endParaRPr lang="en-US"/>
          </a:p>
        </p:txBody>
      </p:sp>
    </p:spTree>
    <p:extLst>
      <p:ext uri="{BB962C8B-B14F-4D97-AF65-F5344CB8AC3E}">
        <p14:creationId xmlns:p14="http://schemas.microsoft.com/office/powerpoint/2010/main" val="3201020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the official </a:t>
            </a:r>
            <a:r>
              <a:rPr lang="en-US" dirty="0" err="1"/>
              <a:t>Cassus</a:t>
            </a:r>
            <a:r>
              <a:rPr lang="en-US" dirty="0"/>
              <a:t> Media Capabilities Presentation. My name is Paul Cassarly, President &amp; CEO of </a:t>
            </a:r>
            <a:r>
              <a:rPr lang="en-US" dirty="0" err="1"/>
              <a:t>Cassus</a:t>
            </a:r>
            <a:r>
              <a:rPr lang="en-US" dirty="0"/>
              <a:t> Media | Digital Marketing Solutions®. Whether you are a small business, government agency, prime contractor with whom we are subcontracting, or simply someone interested in everything our team can do, this presentation will cover the essential services that our diverse team of marketing and media production staff can help you accomplish. This is not an exhaustive list of our comprehensive skillset, but rather an overview of what our team can provide. We play the role of graphic designers, photographers, web engineers, project managers, administrators, and more – but that the heart of it all, we are marketers invested in the success of your organization and your goals.</a:t>
            </a:r>
          </a:p>
        </p:txBody>
      </p:sp>
      <p:sp>
        <p:nvSpPr>
          <p:cNvPr id="4" name="Slide Number Placeholder 3"/>
          <p:cNvSpPr>
            <a:spLocks noGrp="1"/>
          </p:cNvSpPr>
          <p:nvPr>
            <p:ph type="sldNum" sz="quarter" idx="5"/>
          </p:nvPr>
        </p:nvSpPr>
        <p:spPr/>
        <p:txBody>
          <a:bodyPr/>
          <a:lstStyle/>
          <a:p>
            <a:fld id="{61C7FDE9-0D63-2646-A564-D5DBACE22470}" type="slidenum">
              <a:rPr lang="en-US" smtClean="0"/>
              <a:t>1</a:t>
            </a:fld>
            <a:endParaRPr lang="en-US"/>
          </a:p>
        </p:txBody>
      </p:sp>
    </p:spTree>
    <p:extLst>
      <p:ext uri="{BB962C8B-B14F-4D97-AF65-F5344CB8AC3E}">
        <p14:creationId xmlns:p14="http://schemas.microsoft.com/office/powerpoint/2010/main" val="1770071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part of our work with the Commonwealth of Pennsylvania, we’ve been increasingly asked to do on-site videography work including interviews, b-roll, photography, and drone footage for aerial coverage and surveying. This example is from our 2025 project as part of the Tobacco Recovery Initiative, headed by the Philadelphia Department of Public Health, featuring in-house custom music produced by yours truly and video captured and edited by one of our trusted 3</a:t>
            </a:r>
            <a:r>
              <a:rPr lang="en-US" baseline="30000" dirty="0"/>
              <a:t>rd</a:t>
            </a:r>
            <a:r>
              <a:rPr lang="en-US" dirty="0"/>
              <a:t> party vendors. The photo above is from a conference that we captured video and photo for as well.</a:t>
            </a:r>
          </a:p>
        </p:txBody>
      </p:sp>
      <p:sp>
        <p:nvSpPr>
          <p:cNvPr id="4" name="Slide Number Placeholder 3"/>
          <p:cNvSpPr>
            <a:spLocks noGrp="1"/>
          </p:cNvSpPr>
          <p:nvPr>
            <p:ph type="sldNum" sz="quarter" idx="5"/>
          </p:nvPr>
        </p:nvSpPr>
        <p:spPr/>
        <p:txBody>
          <a:bodyPr/>
          <a:lstStyle/>
          <a:p>
            <a:fld id="{61C7FDE9-0D63-2646-A564-D5DBACE22470}" type="slidenum">
              <a:rPr lang="en-US" smtClean="0"/>
              <a:t>10</a:t>
            </a:fld>
            <a:endParaRPr lang="en-US"/>
          </a:p>
        </p:txBody>
      </p:sp>
    </p:spTree>
    <p:extLst>
      <p:ext uri="{BB962C8B-B14F-4D97-AF65-F5344CB8AC3E}">
        <p14:creationId xmlns:p14="http://schemas.microsoft.com/office/powerpoint/2010/main" val="3198398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arguable that over 90% of the world’s population with a decent internet connect has access and actively engages on social media platforms such as Facebook, Instagram, X (formerly Twitter), LinkedIn, TikTok, Pinterest, YouTube, and more. With social media trends constantly shifting, influencer strategies changing, and interest media dominating the old model of social engagement, </a:t>
            </a:r>
            <a:r>
              <a:rPr lang="en-US" dirty="0" err="1"/>
              <a:t>Cassus</a:t>
            </a:r>
            <a:r>
              <a:rPr lang="en-US" dirty="0"/>
              <a:t> Media’s team of primarily Gen-Z marketers is well aware of and actively keeps up with current trends. It has become increasingly difficult for everyone – even large agencies – to keep up with the amount of content output required to retain user attention and engagement, so our team is constantly shifting what we do for our clients to keep KPIs moving in a positive direction on whatever platforms our clients choose. In this service area, the most important performance indicator is engagement, and we create content that attempts to capture and move KPI goals.</a:t>
            </a:r>
          </a:p>
        </p:txBody>
      </p:sp>
      <p:sp>
        <p:nvSpPr>
          <p:cNvPr id="4" name="Slide Number Placeholder 3"/>
          <p:cNvSpPr>
            <a:spLocks noGrp="1"/>
          </p:cNvSpPr>
          <p:nvPr>
            <p:ph type="sldNum" sz="quarter" idx="5"/>
          </p:nvPr>
        </p:nvSpPr>
        <p:spPr/>
        <p:txBody>
          <a:bodyPr/>
          <a:lstStyle/>
          <a:p>
            <a:fld id="{61C7FDE9-0D63-2646-A564-D5DBACE22470}" type="slidenum">
              <a:rPr lang="en-US" smtClean="0"/>
              <a:t>11</a:t>
            </a:fld>
            <a:endParaRPr lang="en-US"/>
          </a:p>
        </p:txBody>
      </p:sp>
    </p:spTree>
    <p:extLst>
      <p:ext uri="{BB962C8B-B14F-4D97-AF65-F5344CB8AC3E}">
        <p14:creationId xmlns:p14="http://schemas.microsoft.com/office/powerpoint/2010/main" val="31077856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Email marketing isn’t dead, and SMS marketing has also proven to be just as effective in the right context and industries. We’ve been a certified Constant Contact Partner since 2019, and manage many client accounts to communicate on our clients’ behalf including small businesses, some select Pennsylvania agencies, and others. Such messaging takes the form of newsletters, reminders, alerts, general notifications, product promotions, and more. We have also used other commercially-available platforms such as Mailchimp and Salesforce, although they have been rare since Constant Contact is an industry standard.</a:t>
            </a:r>
          </a:p>
        </p:txBody>
      </p:sp>
      <p:sp>
        <p:nvSpPr>
          <p:cNvPr id="4" name="Slide Number Placeholder 3"/>
          <p:cNvSpPr>
            <a:spLocks noGrp="1"/>
          </p:cNvSpPr>
          <p:nvPr>
            <p:ph type="sldNum" sz="quarter" idx="5"/>
          </p:nvPr>
        </p:nvSpPr>
        <p:spPr/>
        <p:txBody>
          <a:bodyPr/>
          <a:lstStyle/>
          <a:p>
            <a:fld id="{61C7FDE9-0D63-2646-A564-D5DBACE22470}" type="slidenum">
              <a:rPr lang="en-US" smtClean="0"/>
              <a:t>12</a:t>
            </a:fld>
            <a:endParaRPr lang="en-US"/>
          </a:p>
        </p:txBody>
      </p:sp>
    </p:spTree>
    <p:extLst>
      <p:ext uri="{BB962C8B-B14F-4D97-AF65-F5344CB8AC3E}">
        <p14:creationId xmlns:p14="http://schemas.microsoft.com/office/powerpoint/2010/main" val="17985063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our services is offering training and support in unique areas that cover digital platforms from website content management systems and domain records to other challenges such as using AI and adding new emails to their Outlook software. It’s a wide area of service that is entirely dependent on our internal team’s knowledge and experience, but has proven to be one of the most valuable services we offer. If we don’t know the answer, we do the research and/or recommend a 3</a:t>
            </a:r>
            <a:r>
              <a:rPr lang="en-US" baseline="30000" dirty="0"/>
              <a:t>rd</a:t>
            </a:r>
            <a:r>
              <a:rPr lang="en-US" dirty="0"/>
              <a:t> party that can fast track a solution better than we can. We’ve also developed and produced a couple courses, most recently an e-learning course for the Philadelphia Department of Public Health’s DDAP partnership for tobacco recovery initiatives, which involved not only using specialized software but also partnering with a carefully selected voiceover artist to record, edit, and re-record narratives as the project progressed. No matter what project, challenge, or support our clients need, we offer virtual training and consulting to assist as best as we can.</a:t>
            </a:r>
          </a:p>
        </p:txBody>
      </p:sp>
      <p:sp>
        <p:nvSpPr>
          <p:cNvPr id="4" name="Slide Number Placeholder 3"/>
          <p:cNvSpPr>
            <a:spLocks noGrp="1"/>
          </p:cNvSpPr>
          <p:nvPr>
            <p:ph type="sldNum" sz="quarter" idx="5"/>
          </p:nvPr>
        </p:nvSpPr>
        <p:spPr/>
        <p:txBody>
          <a:bodyPr/>
          <a:lstStyle/>
          <a:p>
            <a:fld id="{61C7FDE9-0D63-2646-A564-D5DBACE22470}" type="slidenum">
              <a:rPr lang="en-US" smtClean="0"/>
              <a:t>13</a:t>
            </a:fld>
            <a:endParaRPr lang="en-US"/>
          </a:p>
        </p:txBody>
      </p:sp>
    </p:spTree>
    <p:extLst>
      <p:ext uri="{BB962C8B-B14F-4D97-AF65-F5344CB8AC3E}">
        <p14:creationId xmlns:p14="http://schemas.microsoft.com/office/powerpoint/2010/main" val="39426297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we’ve covered our service areas, it’s important to mention that as the President &amp; CEO of </a:t>
            </a:r>
            <a:r>
              <a:rPr lang="en-US" dirty="0" err="1"/>
              <a:t>Cassus</a:t>
            </a:r>
            <a:r>
              <a:rPr lang="en-US" dirty="0"/>
              <a:t> Media, I have not only a professional obligation to our clients but also a moral one. Marketing agencies sometimes get a bad reputation because they charge a lot of money and don’t deliver promised results, then disappear. As a U.S. Marine Corps veteran, I can tell you that such behavior is unacceptable, and I realized that anyone promising marketing KPIs might as well be predicting the weather for a month from now. I believe in the clients we work with, and I will be the first to tell you that we don’t know everything; but, what we do know how to do, we do our best to do it well. My goal is to accomplish your goals, and the only thing I know I can promise is that our team will make its best effort to accomplish our mission for your organization.</a:t>
            </a:r>
          </a:p>
        </p:txBody>
      </p:sp>
      <p:sp>
        <p:nvSpPr>
          <p:cNvPr id="4" name="Slide Number Placeholder 3"/>
          <p:cNvSpPr>
            <a:spLocks noGrp="1"/>
          </p:cNvSpPr>
          <p:nvPr>
            <p:ph type="sldNum" sz="quarter" idx="5"/>
          </p:nvPr>
        </p:nvSpPr>
        <p:spPr/>
        <p:txBody>
          <a:bodyPr/>
          <a:lstStyle/>
          <a:p>
            <a:fld id="{61C7FDE9-0D63-2646-A564-D5DBACE22470}" type="slidenum">
              <a:rPr lang="en-US" smtClean="0"/>
              <a:t>14</a:t>
            </a:fld>
            <a:endParaRPr lang="en-US"/>
          </a:p>
        </p:txBody>
      </p:sp>
    </p:spTree>
    <p:extLst>
      <p:ext uri="{BB962C8B-B14F-4D97-AF65-F5344CB8AC3E}">
        <p14:creationId xmlns:p14="http://schemas.microsoft.com/office/powerpoint/2010/main" val="26449059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finish this presentation, I’d like to give you a little background on myself and my vice president as well as our qualifications as an organization.</a:t>
            </a:r>
          </a:p>
        </p:txBody>
      </p:sp>
      <p:sp>
        <p:nvSpPr>
          <p:cNvPr id="4" name="Slide Number Placeholder 3"/>
          <p:cNvSpPr>
            <a:spLocks noGrp="1"/>
          </p:cNvSpPr>
          <p:nvPr>
            <p:ph type="sldNum" sz="quarter" idx="5"/>
          </p:nvPr>
        </p:nvSpPr>
        <p:spPr/>
        <p:txBody>
          <a:bodyPr/>
          <a:lstStyle/>
          <a:p>
            <a:fld id="{61C7FDE9-0D63-2646-A564-D5DBACE22470}" type="slidenum">
              <a:rPr lang="en-US" smtClean="0"/>
              <a:t>15</a:t>
            </a:fld>
            <a:endParaRPr lang="en-US"/>
          </a:p>
        </p:txBody>
      </p:sp>
    </p:spTree>
    <p:extLst>
      <p:ext uri="{BB962C8B-B14F-4D97-AF65-F5344CB8AC3E}">
        <p14:creationId xmlns:p14="http://schemas.microsoft.com/office/powerpoint/2010/main" val="33110884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you already know, I’m the original founder of </a:t>
            </a:r>
            <a:r>
              <a:rPr lang="en-US" dirty="0" err="1"/>
              <a:t>Cassus</a:t>
            </a:r>
            <a:r>
              <a:rPr lang="en-US" dirty="0"/>
              <a:t> Media. We started as a freelance company, and over the years I’ve been able to add more services to help </a:t>
            </a:r>
            <a:r>
              <a:rPr lang="en-US" dirty="0" err="1"/>
              <a:t>Cassus</a:t>
            </a:r>
            <a:r>
              <a:rPr lang="en-US" dirty="0"/>
              <a:t> Media become the full-service agency that we are today. I personally have a degree in Music Production from the Berklee College of Music with a focus in Business. I do most of our day-to-day operations and task management, delegate various tasks to our team, and am usually available into the evenings as I work 10-12 hour-days (I call these “founder’s hours”). My </a:t>
            </a:r>
            <a:r>
              <a:rPr lang="en-US" dirty="0" err="1"/>
              <a:t>colleage</a:t>
            </a:r>
            <a:r>
              <a:rPr lang="en-US" dirty="0"/>
              <a:t>, initial investor, and silent business partner is Jeff Wilson. He’s had an amazing career that started out in traditional media, working in sales in Erie, PA, Washington, D.C. and then back to State College, PA. He now runs his own company </a:t>
            </a:r>
            <a:r>
              <a:rPr lang="en-US" dirty="0" err="1"/>
              <a:t>FundEDU</a:t>
            </a:r>
            <a:r>
              <a:rPr lang="en-US" dirty="0"/>
              <a:t> in the front of our suite, and the shared-resource collaboration has worked well as we also venture into helping private schools with their marketing challenges.</a:t>
            </a:r>
          </a:p>
        </p:txBody>
      </p:sp>
      <p:sp>
        <p:nvSpPr>
          <p:cNvPr id="4" name="Slide Number Placeholder 3"/>
          <p:cNvSpPr>
            <a:spLocks noGrp="1"/>
          </p:cNvSpPr>
          <p:nvPr>
            <p:ph type="sldNum" sz="quarter" idx="5"/>
          </p:nvPr>
        </p:nvSpPr>
        <p:spPr/>
        <p:txBody>
          <a:bodyPr/>
          <a:lstStyle/>
          <a:p>
            <a:fld id="{61C7FDE9-0D63-2646-A564-D5DBACE22470}" type="slidenum">
              <a:rPr lang="en-US" smtClean="0"/>
              <a:t>16</a:t>
            </a:fld>
            <a:endParaRPr lang="en-US"/>
          </a:p>
        </p:txBody>
      </p:sp>
    </p:spTree>
    <p:extLst>
      <p:ext uri="{BB962C8B-B14F-4D97-AF65-F5344CB8AC3E}">
        <p14:creationId xmlns:p14="http://schemas.microsoft.com/office/powerpoint/2010/main" val="17782465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you can see, I keep up with all of our Federal and Pennsylvania certifications; we’re also certified in Maryland, although we have yet to perform on any contracts there. We have maintained our A-plus rating with the Better Business Bureau for many years, and if you need any of our vendor information you can find it on this slide or in the footer of our website, </a:t>
            </a:r>
            <a:r>
              <a:rPr lang="en-US" dirty="0" err="1"/>
              <a:t>cassusmedia.com</a:t>
            </a:r>
            <a:r>
              <a:rPr lang="en-US" dirty="0"/>
              <a:t>.</a:t>
            </a:r>
          </a:p>
        </p:txBody>
      </p:sp>
      <p:sp>
        <p:nvSpPr>
          <p:cNvPr id="4" name="Slide Number Placeholder 3"/>
          <p:cNvSpPr>
            <a:spLocks noGrp="1"/>
          </p:cNvSpPr>
          <p:nvPr>
            <p:ph type="sldNum" sz="quarter" idx="5"/>
          </p:nvPr>
        </p:nvSpPr>
        <p:spPr/>
        <p:txBody>
          <a:bodyPr/>
          <a:lstStyle/>
          <a:p>
            <a:fld id="{61C7FDE9-0D63-2646-A564-D5DBACE22470}" type="slidenum">
              <a:rPr lang="en-US" smtClean="0"/>
              <a:t>17</a:t>
            </a:fld>
            <a:endParaRPr lang="en-US"/>
          </a:p>
        </p:txBody>
      </p:sp>
    </p:spTree>
    <p:extLst>
      <p:ext uri="{BB962C8B-B14F-4D97-AF65-F5344CB8AC3E}">
        <p14:creationId xmlns:p14="http://schemas.microsoft.com/office/powerpoint/2010/main" val="10260567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need to connect with us, here is our phone and email information to add to your contacts. Listed here is my personal and Jeff’s work cell phones, as well as our company VOIP number that you can call or text. If you’re in the area, feel free to stop in Monday-Friday any time, although since I live near King of Prussia with my wife these days you’ll probably get to meet Jeff and the team first.</a:t>
            </a:r>
          </a:p>
        </p:txBody>
      </p:sp>
      <p:sp>
        <p:nvSpPr>
          <p:cNvPr id="4" name="Slide Number Placeholder 3"/>
          <p:cNvSpPr>
            <a:spLocks noGrp="1"/>
          </p:cNvSpPr>
          <p:nvPr>
            <p:ph type="sldNum" sz="quarter" idx="5"/>
          </p:nvPr>
        </p:nvSpPr>
        <p:spPr/>
        <p:txBody>
          <a:bodyPr/>
          <a:lstStyle/>
          <a:p>
            <a:fld id="{61C7FDE9-0D63-2646-A564-D5DBACE22470}" type="slidenum">
              <a:rPr lang="en-US" smtClean="0"/>
              <a:t>18</a:t>
            </a:fld>
            <a:endParaRPr lang="en-US"/>
          </a:p>
        </p:txBody>
      </p:sp>
    </p:spTree>
    <p:extLst>
      <p:ext uri="{BB962C8B-B14F-4D97-AF65-F5344CB8AC3E}">
        <p14:creationId xmlns:p14="http://schemas.microsoft.com/office/powerpoint/2010/main" val="9036640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so much for listening to this presentation. If you have any questions at all, please do not hesitate to ask – our team is eager to work with you on any projects that you need help with!</a:t>
            </a:r>
          </a:p>
        </p:txBody>
      </p:sp>
      <p:sp>
        <p:nvSpPr>
          <p:cNvPr id="4" name="Slide Number Placeholder 3"/>
          <p:cNvSpPr>
            <a:spLocks noGrp="1"/>
          </p:cNvSpPr>
          <p:nvPr>
            <p:ph type="sldNum" sz="quarter" idx="5"/>
          </p:nvPr>
        </p:nvSpPr>
        <p:spPr/>
        <p:txBody>
          <a:bodyPr/>
          <a:lstStyle/>
          <a:p>
            <a:fld id="{61C7FDE9-0D63-2646-A564-D5DBACE22470}" type="slidenum">
              <a:rPr lang="en-US" smtClean="0"/>
              <a:t>19</a:t>
            </a:fld>
            <a:endParaRPr lang="en-US"/>
          </a:p>
        </p:txBody>
      </p:sp>
    </p:spTree>
    <p:extLst>
      <p:ext uri="{BB962C8B-B14F-4D97-AF65-F5344CB8AC3E}">
        <p14:creationId xmlns:p14="http://schemas.microsoft.com/office/powerpoint/2010/main" val="2108400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Cassus</a:t>
            </a:r>
            <a:r>
              <a:rPr lang="en-US" dirty="0"/>
              <a:t> Media is a digital marketing solutions agency based in Altoona, </a:t>
            </a:r>
            <a:r>
              <a:rPr lang="en-US" dirty="0" err="1"/>
              <a:t>Pennylvania</a:t>
            </a:r>
            <a:r>
              <a:rPr lang="en-US" dirty="0"/>
              <a:t>, with our office located among the Blair County Chamber of Commerce, Altoona Business Community Development Corporation, and Discover Blair County, our county’s tourism branch. All of these organizations have chosen to partner with us as their primary marketing vendor to accommodate the hundreds of requests each year they receive for various multimedia and website projects. Our work extends far beyond Blair County, Pennsylvania with several Pennsylvania subcontracting agreements currently being performed with various excellent prime contractors throughout the Commonwealth, in addition to the hundreds of small businesses of whom we manage and host website, social media, and content deliverables across Pennsylvania and the United States.</a:t>
            </a:r>
          </a:p>
        </p:txBody>
      </p:sp>
      <p:sp>
        <p:nvSpPr>
          <p:cNvPr id="4" name="Slide Number Placeholder 3"/>
          <p:cNvSpPr>
            <a:spLocks noGrp="1"/>
          </p:cNvSpPr>
          <p:nvPr>
            <p:ph type="sldNum" sz="quarter" idx="5"/>
          </p:nvPr>
        </p:nvSpPr>
        <p:spPr/>
        <p:txBody>
          <a:bodyPr/>
          <a:lstStyle/>
          <a:p>
            <a:fld id="{61C7FDE9-0D63-2646-A564-D5DBACE22470}" type="slidenum">
              <a:rPr lang="en-US" smtClean="0"/>
              <a:t>2</a:t>
            </a:fld>
            <a:endParaRPr lang="en-US"/>
          </a:p>
        </p:txBody>
      </p:sp>
    </p:spTree>
    <p:extLst>
      <p:ext uri="{BB962C8B-B14F-4D97-AF65-F5344CB8AC3E}">
        <p14:creationId xmlns:p14="http://schemas.microsoft.com/office/powerpoint/2010/main" val="21231418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company boasts ten core areas of service: Website Design, Website Maintenance, Graphic Design, Audio Production, Video Production, Social Media Management, Virtual Training &amp; eLearning development, Email and SMS marketing, Paid Media campaigns, as well as Strategy &amp; Consulting services with various small related services not listed here. As a young, small-yet-mighty company, we offer all of these services in-house and may partner with vetted, high-quality 3</a:t>
            </a:r>
            <a:r>
              <a:rPr lang="en-US" baseline="30000" dirty="0"/>
              <a:t>rd</a:t>
            </a:r>
            <a:r>
              <a:rPr lang="en-US" dirty="0"/>
              <a:t> party vendors from time to time to boost our capabilities as needed including video production companies, voiceover artists, skilled software engineers, and others.</a:t>
            </a:r>
          </a:p>
        </p:txBody>
      </p:sp>
      <p:sp>
        <p:nvSpPr>
          <p:cNvPr id="4" name="Slide Number Placeholder 3"/>
          <p:cNvSpPr>
            <a:spLocks noGrp="1"/>
          </p:cNvSpPr>
          <p:nvPr>
            <p:ph type="sldNum" sz="quarter" idx="5"/>
          </p:nvPr>
        </p:nvSpPr>
        <p:spPr/>
        <p:txBody>
          <a:bodyPr/>
          <a:lstStyle/>
          <a:p>
            <a:fld id="{61C7FDE9-0D63-2646-A564-D5DBACE22470}" type="slidenum">
              <a:rPr lang="en-US" smtClean="0"/>
              <a:t>3</a:t>
            </a:fld>
            <a:endParaRPr lang="en-US"/>
          </a:p>
        </p:txBody>
      </p:sp>
    </p:spTree>
    <p:extLst>
      <p:ext uri="{BB962C8B-B14F-4D97-AF65-F5344CB8AC3E}">
        <p14:creationId xmlns:p14="http://schemas.microsoft.com/office/powerpoint/2010/main" val="1043317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previously mentioned, we currently serve a few hundred small businesses who trust us to host and manage their websites, market their goods &amp; services, and request individualized services as they need them. We offer tiered marketing plans for private companies and non-profit organizations, website design packages and management services for ongoing support, and individual social media, email, SMS and paid media campaigns for those interested in pursuing specific projects. For our government contracting prime partners, </a:t>
            </a:r>
            <a:r>
              <a:rPr lang="en-US" dirty="0" err="1"/>
              <a:t>Cassus</a:t>
            </a:r>
            <a:r>
              <a:rPr lang="en-US" dirty="0"/>
              <a:t> Media offers these same services based on each contract’s guidelines and deliverables requirements to the best of our capabilities and will adapt as best as we can with our resources at hand. For sole sourcing opportunities to local, state and federal agencies, we offer the same deliverables as well at pre-negotiated rates.</a:t>
            </a:r>
          </a:p>
        </p:txBody>
      </p:sp>
      <p:sp>
        <p:nvSpPr>
          <p:cNvPr id="4" name="Slide Number Placeholder 3"/>
          <p:cNvSpPr>
            <a:spLocks noGrp="1"/>
          </p:cNvSpPr>
          <p:nvPr>
            <p:ph type="sldNum" sz="quarter" idx="5"/>
          </p:nvPr>
        </p:nvSpPr>
        <p:spPr/>
        <p:txBody>
          <a:bodyPr/>
          <a:lstStyle/>
          <a:p>
            <a:fld id="{61C7FDE9-0D63-2646-A564-D5DBACE22470}" type="slidenum">
              <a:rPr lang="en-US" smtClean="0"/>
              <a:t>4</a:t>
            </a:fld>
            <a:endParaRPr lang="en-US"/>
          </a:p>
        </p:txBody>
      </p:sp>
    </p:spTree>
    <p:extLst>
      <p:ext uri="{BB962C8B-B14F-4D97-AF65-F5344CB8AC3E}">
        <p14:creationId xmlns:p14="http://schemas.microsoft.com/office/powerpoint/2010/main" val="21000973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dive deeper into the services that </a:t>
            </a:r>
            <a:r>
              <a:rPr lang="en-US" dirty="0" err="1"/>
              <a:t>Cassus</a:t>
            </a:r>
            <a:r>
              <a:rPr lang="en-US" dirty="0"/>
              <a:t> Media offers to get a better understand of what our team can provide.</a:t>
            </a:r>
          </a:p>
        </p:txBody>
      </p:sp>
      <p:sp>
        <p:nvSpPr>
          <p:cNvPr id="4" name="Slide Number Placeholder 3"/>
          <p:cNvSpPr>
            <a:spLocks noGrp="1"/>
          </p:cNvSpPr>
          <p:nvPr>
            <p:ph type="sldNum" sz="quarter" idx="5"/>
          </p:nvPr>
        </p:nvSpPr>
        <p:spPr/>
        <p:txBody>
          <a:bodyPr/>
          <a:lstStyle/>
          <a:p>
            <a:fld id="{61C7FDE9-0D63-2646-A564-D5DBACE22470}" type="slidenum">
              <a:rPr lang="en-US" smtClean="0"/>
              <a:t>5</a:t>
            </a:fld>
            <a:endParaRPr lang="en-US"/>
          </a:p>
        </p:txBody>
      </p:sp>
    </p:spTree>
    <p:extLst>
      <p:ext uri="{BB962C8B-B14F-4D97-AF65-F5344CB8AC3E}">
        <p14:creationId xmlns:p14="http://schemas.microsoft.com/office/powerpoint/2010/main" val="101895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Cassus</a:t>
            </a:r>
            <a:r>
              <a:rPr lang="en-US" dirty="0"/>
              <a:t> Media is proud to have built, repaired, design, and managed hundreds of websites since I founded the company in 2017. As organizations and clients come and go, we’ve developed an effective in-house strategy for ensuring our website deliverables can be built on just about any available platform. Although we’ve primarily designed and built websites on WordPress, we have managed dozens of Wix, Squarespace, Shopify, and even a few Joomla and Drupal sites, although rare. With the rise of AI website generation, we’ve been able to create some custom websites that have far more functional capability than a standard WordPress website, and we are excited to bring these capabilities to our clients as we learn more about how to implement it into our internal workflows, integrate SOC cyber security protocols, and much more.</a:t>
            </a:r>
          </a:p>
        </p:txBody>
      </p:sp>
      <p:sp>
        <p:nvSpPr>
          <p:cNvPr id="4" name="Slide Number Placeholder 3"/>
          <p:cNvSpPr>
            <a:spLocks noGrp="1"/>
          </p:cNvSpPr>
          <p:nvPr>
            <p:ph type="sldNum" sz="quarter" idx="5"/>
          </p:nvPr>
        </p:nvSpPr>
        <p:spPr/>
        <p:txBody>
          <a:bodyPr/>
          <a:lstStyle/>
          <a:p>
            <a:fld id="{61C7FDE9-0D63-2646-A564-D5DBACE22470}" type="slidenum">
              <a:rPr lang="en-US" smtClean="0"/>
              <a:t>6</a:t>
            </a:fld>
            <a:endParaRPr lang="en-US"/>
          </a:p>
        </p:txBody>
      </p:sp>
    </p:spTree>
    <p:extLst>
      <p:ext uri="{BB962C8B-B14F-4D97-AF65-F5344CB8AC3E}">
        <p14:creationId xmlns:p14="http://schemas.microsoft.com/office/powerpoint/2010/main" val="3030054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clients come to us with a desire to simply have us fix, host, and/or manage their website on a regular basis. We offer three commercial tiers: our Hosting Plan, Standard Plan, and Premium Plan. These plans reflect our internal capabilities of integrating SEO, AEO or AGO, and keeping websites up-to-date with the latest security protocols, WCAG accessibility standards, and supporting our clients as best as possible during server downtime after-hours if necessary. Government contractors can also take advantage of our services depending upon the scale of the deliverables, scope of the project, and other factors involved.</a:t>
            </a:r>
          </a:p>
        </p:txBody>
      </p:sp>
      <p:sp>
        <p:nvSpPr>
          <p:cNvPr id="4" name="Slide Number Placeholder 3"/>
          <p:cNvSpPr>
            <a:spLocks noGrp="1"/>
          </p:cNvSpPr>
          <p:nvPr>
            <p:ph type="sldNum" sz="quarter" idx="5"/>
          </p:nvPr>
        </p:nvSpPr>
        <p:spPr/>
        <p:txBody>
          <a:bodyPr/>
          <a:lstStyle/>
          <a:p>
            <a:fld id="{61C7FDE9-0D63-2646-A564-D5DBACE22470}" type="slidenum">
              <a:rPr lang="en-US" smtClean="0"/>
              <a:t>7</a:t>
            </a:fld>
            <a:endParaRPr lang="en-US"/>
          </a:p>
        </p:txBody>
      </p:sp>
    </p:spTree>
    <p:extLst>
      <p:ext uri="{BB962C8B-B14F-4D97-AF65-F5344CB8AC3E}">
        <p14:creationId xmlns:p14="http://schemas.microsoft.com/office/powerpoint/2010/main" val="19155292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team is made up of Junior Brand Designers, or as I like to call them, Creative Specialists. Many of them came to </a:t>
            </a:r>
            <a:r>
              <a:rPr lang="en-US" dirty="0" err="1"/>
              <a:t>Cassus</a:t>
            </a:r>
            <a:r>
              <a:rPr lang="en-US" dirty="0"/>
              <a:t> Media with a primary focus on graphic design and print layout, so designing anything from social media posts to full magazine layouts and product boxes is well within our team’s capabilities. As part of their graphic design skills, most of our team is capable of on-site photography with experience in Photoshop and Lightroom. We have handled several conferences as well as small business events over the last few years. Whatever you need designed, this is one of our most robust skillsets that you can take advantage of.</a:t>
            </a:r>
          </a:p>
        </p:txBody>
      </p:sp>
      <p:sp>
        <p:nvSpPr>
          <p:cNvPr id="4" name="Slide Number Placeholder 3"/>
          <p:cNvSpPr>
            <a:spLocks noGrp="1"/>
          </p:cNvSpPr>
          <p:nvPr>
            <p:ph type="sldNum" sz="quarter" idx="5"/>
          </p:nvPr>
        </p:nvSpPr>
        <p:spPr/>
        <p:txBody>
          <a:bodyPr/>
          <a:lstStyle/>
          <a:p>
            <a:fld id="{61C7FDE9-0D63-2646-A564-D5DBACE22470}" type="slidenum">
              <a:rPr lang="en-US" smtClean="0"/>
              <a:t>8</a:t>
            </a:fld>
            <a:endParaRPr lang="en-US"/>
          </a:p>
        </p:txBody>
      </p:sp>
    </p:spTree>
    <p:extLst>
      <p:ext uri="{BB962C8B-B14F-4D97-AF65-F5344CB8AC3E}">
        <p14:creationId xmlns:p14="http://schemas.microsoft.com/office/powerpoint/2010/main" val="2237888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a degree in Music Production from Berklee College of Music, I never thought I would be leading a team of Creative Specialists and serving all of the clients we do today. My roots, however, go back to audio production and sound design, and this is one of my personal areas of specialty. Our biggest audio project was working on the soundtrack and commercial for this Point Source Audio product in 2018. We’ve also worked on a few podcasts for clients over the years, and audio production is naturally built in to our video production workflows. Please enjoy this interview of Matt Jones discussing this company’s audio product prior to running a show for Ed Sheeran’s 2018 World Tour.</a:t>
            </a:r>
          </a:p>
        </p:txBody>
      </p:sp>
      <p:sp>
        <p:nvSpPr>
          <p:cNvPr id="4" name="Slide Number Placeholder 3"/>
          <p:cNvSpPr>
            <a:spLocks noGrp="1"/>
          </p:cNvSpPr>
          <p:nvPr>
            <p:ph type="sldNum" sz="quarter" idx="5"/>
          </p:nvPr>
        </p:nvSpPr>
        <p:spPr/>
        <p:txBody>
          <a:bodyPr/>
          <a:lstStyle/>
          <a:p>
            <a:fld id="{61C7FDE9-0D63-2646-A564-D5DBACE22470}" type="slidenum">
              <a:rPr lang="en-US" smtClean="0"/>
              <a:t>9</a:t>
            </a:fld>
            <a:endParaRPr lang="en-US"/>
          </a:p>
        </p:txBody>
      </p:sp>
    </p:spTree>
    <p:extLst>
      <p:ext uri="{BB962C8B-B14F-4D97-AF65-F5344CB8AC3E}">
        <p14:creationId xmlns:p14="http://schemas.microsoft.com/office/powerpoint/2010/main" val="3329712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021E4-9461-F485-B497-9A6B80F4C7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38F65C9-6C4F-C59A-F827-03C24EB2AD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73E11D6-DCBC-4CFD-5F32-39719C007306}"/>
              </a:ext>
            </a:extLst>
          </p:cNvPr>
          <p:cNvSpPr>
            <a:spLocks noGrp="1"/>
          </p:cNvSpPr>
          <p:nvPr>
            <p:ph type="dt" sz="half" idx="10"/>
          </p:nvPr>
        </p:nvSpPr>
        <p:spPr/>
        <p:txBody>
          <a:bodyPr/>
          <a:lstStyle/>
          <a:p>
            <a:fld id="{BE3EC6CF-F041-8747-89CC-A429FB51CFFC}" type="datetimeFigureOut">
              <a:rPr lang="en-US" smtClean="0"/>
              <a:t>5/31/26</a:t>
            </a:fld>
            <a:endParaRPr lang="en-US"/>
          </a:p>
        </p:txBody>
      </p:sp>
      <p:sp>
        <p:nvSpPr>
          <p:cNvPr id="5" name="Footer Placeholder 4">
            <a:extLst>
              <a:ext uri="{FF2B5EF4-FFF2-40B4-BE49-F238E27FC236}">
                <a16:creationId xmlns:a16="http://schemas.microsoft.com/office/drawing/2014/main" id="{165D300A-1293-DF3F-EA2F-307BA56541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1C7BC-F374-A1CC-655A-0E1A09B37BE5}"/>
              </a:ext>
            </a:extLst>
          </p:cNvPr>
          <p:cNvSpPr>
            <a:spLocks noGrp="1"/>
          </p:cNvSpPr>
          <p:nvPr>
            <p:ph type="sldNum" sz="quarter" idx="12"/>
          </p:nvPr>
        </p:nvSpPr>
        <p:spPr/>
        <p:txBody>
          <a:bodyPr/>
          <a:lstStyle/>
          <a:p>
            <a:fld id="{1A68CA9C-C4D6-6741-89D3-D36559B712BA}" type="slidenum">
              <a:rPr lang="en-US" smtClean="0"/>
              <a:t>‹#›</a:t>
            </a:fld>
            <a:endParaRPr lang="en-US"/>
          </a:p>
        </p:txBody>
      </p:sp>
    </p:spTree>
    <p:extLst>
      <p:ext uri="{BB962C8B-B14F-4D97-AF65-F5344CB8AC3E}">
        <p14:creationId xmlns:p14="http://schemas.microsoft.com/office/powerpoint/2010/main" val="17964463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D032A2-166A-1EFA-B370-097115FA19D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3DF52C6-2B28-E992-E14D-2B059BE640D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354360-9CB2-7AD6-8A8B-B34887D0174E}"/>
              </a:ext>
            </a:extLst>
          </p:cNvPr>
          <p:cNvSpPr>
            <a:spLocks noGrp="1"/>
          </p:cNvSpPr>
          <p:nvPr>
            <p:ph type="dt" sz="half" idx="10"/>
          </p:nvPr>
        </p:nvSpPr>
        <p:spPr/>
        <p:txBody>
          <a:bodyPr/>
          <a:lstStyle/>
          <a:p>
            <a:fld id="{BE3EC6CF-F041-8747-89CC-A429FB51CFFC}" type="datetimeFigureOut">
              <a:rPr lang="en-US" smtClean="0"/>
              <a:t>5/31/26</a:t>
            </a:fld>
            <a:endParaRPr lang="en-US"/>
          </a:p>
        </p:txBody>
      </p:sp>
      <p:sp>
        <p:nvSpPr>
          <p:cNvPr id="5" name="Footer Placeholder 4">
            <a:extLst>
              <a:ext uri="{FF2B5EF4-FFF2-40B4-BE49-F238E27FC236}">
                <a16:creationId xmlns:a16="http://schemas.microsoft.com/office/drawing/2014/main" id="{3394076C-24B7-F392-872A-27B44C2433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460684-653E-DFA0-06E7-AA164A605FCC}"/>
              </a:ext>
            </a:extLst>
          </p:cNvPr>
          <p:cNvSpPr>
            <a:spLocks noGrp="1"/>
          </p:cNvSpPr>
          <p:nvPr>
            <p:ph type="sldNum" sz="quarter" idx="12"/>
          </p:nvPr>
        </p:nvSpPr>
        <p:spPr/>
        <p:txBody>
          <a:bodyPr/>
          <a:lstStyle/>
          <a:p>
            <a:fld id="{1A68CA9C-C4D6-6741-89D3-D36559B712BA}" type="slidenum">
              <a:rPr lang="en-US" smtClean="0"/>
              <a:t>‹#›</a:t>
            </a:fld>
            <a:endParaRPr lang="en-US"/>
          </a:p>
        </p:txBody>
      </p:sp>
    </p:spTree>
    <p:extLst>
      <p:ext uri="{BB962C8B-B14F-4D97-AF65-F5344CB8AC3E}">
        <p14:creationId xmlns:p14="http://schemas.microsoft.com/office/powerpoint/2010/main" val="3474398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6C24F1C-764D-A4E6-FFD0-FEFED3642E4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99B752E-7C53-7244-93BA-F14A7339F10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979E8D-4718-EF1D-3A7F-AA508635D5AB}"/>
              </a:ext>
            </a:extLst>
          </p:cNvPr>
          <p:cNvSpPr>
            <a:spLocks noGrp="1"/>
          </p:cNvSpPr>
          <p:nvPr>
            <p:ph type="dt" sz="half" idx="10"/>
          </p:nvPr>
        </p:nvSpPr>
        <p:spPr/>
        <p:txBody>
          <a:bodyPr/>
          <a:lstStyle/>
          <a:p>
            <a:fld id="{BE3EC6CF-F041-8747-89CC-A429FB51CFFC}" type="datetimeFigureOut">
              <a:rPr lang="en-US" smtClean="0"/>
              <a:t>5/31/26</a:t>
            </a:fld>
            <a:endParaRPr lang="en-US"/>
          </a:p>
        </p:txBody>
      </p:sp>
      <p:sp>
        <p:nvSpPr>
          <p:cNvPr id="5" name="Footer Placeholder 4">
            <a:extLst>
              <a:ext uri="{FF2B5EF4-FFF2-40B4-BE49-F238E27FC236}">
                <a16:creationId xmlns:a16="http://schemas.microsoft.com/office/drawing/2014/main" id="{79197565-555B-288F-A064-F258ACE8BB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755BBC-4074-E1DC-E48A-A33D78823320}"/>
              </a:ext>
            </a:extLst>
          </p:cNvPr>
          <p:cNvSpPr>
            <a:spLocks noGrp="1"/>
          </p:cNvSpPr>
          <p:nvPr>
            <p:ph type="sldNum" sz="quarter" idx="12"/>
          </p:nvPr>
        </p:nvSpPr>
        <p:spPr/>
        <p:txBody>
          <a:bodyPr/>
          <a:lstStyle/>
          <a:p>
            <a:fld id="{1A68CA9C-C4D6-6741-89D3-D36559B712BA}" type="slidenum">
              <a:rPr lang="en-US" smtClean="0"/>
              <a:t>‹#›</a:t>
            </a:fld>
            <a:endParaRPr lang="en-US"/>
          </a:p>
        </p:txBody>
      </p:sp>
    </p:spTree>
    <p:extLst>
      <p:ext uri="{BB962C8B-B14F-4D97-AF65-F5344CB8AC3E}">
        <p14:creationId xmlns:p14="http://schemas.microsoft.com/office/powerpoint/2010/main" val="171265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E607B-1331-93C0-E7BE-DC216A04D14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61DFC0-C0DE-5DB7-6380-E308969441E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F91630-F6D0-6D10-C430-A44AFCA63DBA}"/>
              </a:ext>
            </a:extLst>
          </p:cNvPr>
          <p:cNvSpPr>
            <a:spLocks noGrp="1"/>
          </p:cNvSpPr>
          <p:nvPr>
            <p:ph type="dt" sz="half" idx="10"/>
          </p:nvPr>
        </p:nvSpPr>
        <p:spPr/>
        <p:txBody>
          <a:bodyPr/>
          <a:lstStyle/>
          <a:p>
            <a:fld id="{BE3EC6CF-F041-8747-89CC-A429FB51CFFC}" type="datetimeFigureOut">
              <a:rPr lang="en-US" smtClean="0"/>
              <a:t>5/31/26</a:t>
            </a:fld>
            <a:endParaRPr lang="en-US"/>
          </a:p>
        </p:txBody>
      </p:sp>
      <p:sp>
        <p:nvSpPr>
          <p:cNvPr id="5" name="Footer Placeholder 4">
            <a:extLst>
              <a:ext uri="{FF2B5EF4-FFF2-40B4-BE49-F238E27FC236}">
                <a16:creationId xmlns:a16="http://schemas.microsoft.com/office/drawing/2014/main" id="{14CA70E6-AC92-655A-C92A-56793DD97E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82A18E-4B57-8B9E-BC0F-95EF570694F9}"/>
              </a:ext>
            </a:extLst>
          </p:cNvPr>
          <p:cNvSpPr>
            <a:spLocks noGrp="1"/>
          </p:cNvSpPr>
          <p:nvPr>
            <p:ph type="sldNum" sz="quarter" idx="12"/>
          </p:nvPr>
        </p:nvSpPr>
        <p:spPr/>
        <p:txBody>
          <a:bodyPr/>
          <a:lstStyle/>
          <a:p>
            <a:fld id="{1A68CA9C-C4D6-6741-89D3-D36559B712BA}" type="slidenum">
              <a:rPr lang="en-US" smtClean="0"/>
              <a:t>‹#›</a:t>
            </a:fld>
            <a:endParaRPr lang="en-US"/>
          </a:p>
        </p:txBody>
      </p:sp>
    </p:spTree>
    <p:extLst>
      <p:ext uri="{BB962C8B-B14F-4D97-AF65-F5344CB8AC3E}">
        <p14:creationId xmlns:p14="http://schemas.microsoft.com/office/powerpoint/2010/main" val="12000489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E6FA0-ECFC-8A09-5018-4F70C4A5C3D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2D10A64-921E-53E4-68D2-D9333B5B155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79A2743-4631-553A-C7F4-F5543E53256A}"/>
              </a:ext>
            </a:extLst>
          </p:cNvPr>
          <p:cNvSpPr>
            <a:spLocks noGrp="1"/>
          </p:cNvSpPr>
          <p:nvPr>
            <p:ph type="dt" sz="half" idx="10"/>
          </p:nvPr>
        </p:nvSpPr>
        <p:spPr/>
        <p:txBody>
          <a:bodyPr/>
          <a:lstStyle/>
          <a:p>
            <a:fld id="{BE3EC6CF-F041-8747-89CC-A429FB51CFFC}" type="datetimeFigureOut">
              <a:rPr lang="en-US" smtClean="0"/>
              <a:t>5/31/26</a:t>
            </a:fld>
            <a:endParaRPr lang="en-US"/>
          </a:p>
        </p:txBody>
      </p:sp>
      <p:sp>
        <p:nvSpPr>
          <p:cNvPr id="5" name="Footer Placeholder 4">
            <a:extLst>
              <a:ext uri="{FF2B5EF4-FFF2-40B4-BE49-F238E27FC236}">
                <a16:creationId xmlns:a16="http://schemas.microsoft.com/office/drawing/2014/main" id="{8F84D87A-EE56-A945-A06A-497A4244A9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867927-1D6A-4647-4AB8-A254A3201F19}"/>
              </a:ext>
            </a:extLst>
          </p:cNvPr>
          <p:cNvSpPr>
            <a:spLocks noGrp="1"/>
          </p:cNvSpPr>
          <p:nvPr>
            <p:ph type="sldNum" sz="quarter" idx="12"/>
          </p:nvPr>
        </p:nvSpPr>
        <p:spPr/>
        <p:txBody>
          <a:bodyPr/>
          <a:lstStyle/>
          <a:p>
            <a:fld id="{1A68CA9C-C4D6-6741-89D3-D36559B712BA}" type="slidenum">
              <a:rPr lang="en-US" smtClean="0"/>
              <a:t>‹#›</a:t>
            </a:fld>
            <a:endParaRPr lang="en-US"/>
          </a:p>
        </p:txBody>
      </p:sp>
    </p:spTree>
    <p:extLst>
      <p:ext uri="{BB962C8B-B14F-4D97-AF65-F5344CB8AC3E}">
        <p14:creationId xmlns:p14="http://schemas.microsoft.com/office/powerpoint/2010/main" val="1122705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ED3DC-83AA-EBB3-4AAE-7472D56C74E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06DFCD8-ED1F-4F47-9EF2-82D34FDF277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908B8BC-5C2A-73C1-BDB3-80F121E314E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B3EE7A6-BFF6-5DE3-7FCA-67114EE7F9EB}"/>
              </a:ext>
            </a:extLst>
          </p:cNvPr>
          <p:cNvSpPr>
            <a:spLocks noGrp="1"/>
          </p:cNvSpPr>
          <p:nvPr>
            <p:ph type="dt" sz="half" idx="10"/>
          </p:nvPr>
        </p:nvSpPr>
        <p:spPr/>
        <p:txBody>
          <a:bodyPr/>
          <a:lstStyle/>
          <a:p>
            <a:fld id="{BE3EC6CF-F041-8747-89CC-A429FB51CFFC}" type="datetimeFigureOut">
              <a:rPr lang="en-US" smtClean="0"/>
              <a:t>5/31/26</a:t>
            </a:fld>
            <a:endParaRPr lang="en-US"/>
          </a:p>
        </p:txBody>
      </p:sp>
      <p:sp>
        <p:nvSpPr>
          <p:cNvPr id="6" name="Footer Placeholder 5">
            <a:extLst>
              <a:ext uri="{FF2B5EF4-FFF2-40B4-BE49-F238E27FC236}">
                <a16:creationId xmlns:a16="http://schemas.microsoft.com/office/drawing/2014/main" id="{F38846F1-1BAD-1926-12D9-D97B4B8B69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519F3B-2FF8-6C90-9452-1FB119DBD38E}"/>
              </a:ext>
            </a:extLst>
          </p:cNvPr>
          <p:cNvSpPr>
            <a:spLocks noGrp="1"/>
          </p:cNvSpPr>
          <p:nvPr>
            <p:ph type="sldNum" sz="quarter" idx="12"/>
          </p:nvPr>
        </p:nvSpPr>
        <p:spPr/>
        <p:txBody>
          <a:bodyPr/>
          <a:lstStyle/>
          <a:p>
            <a:fld id="{1A68CA9C-C4D6-6741-89D3-D36559B712BA}" type="slidenum">
              <a:rPr lang="en-US" smtClean="0"/>
              <a:t>‹#›</a:t>
            </a:fld>
            <a:endParaRPr lang="en-US"/>
          </a:p>
        </p:txBody>
      </p:sp>
    </p:spTree>
    <p:extLst>
      <p:ext uri="{BB962C8B-B14F-4D97-AF65-F5344CB8AC3E}">
        <p14:creationId xmlns:p14="http://schemas.microsoft.com/office/powerpoint/2010/main" val="4166728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DF5FB-9EAF-86DB-ECC3-9817DB8C63E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87A5062-01AC-13F2-3CA9-29ADDB824B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456ED0C-B9ED-DE6E-AFF0-983F115AA02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7FA8A39-D763-E631-5558-0CAAD683B54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203EC0-050C-6D0E-9C50-5C4B6FD2D3A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56272F4-0E74-28FF-A69E-A82000014AAD}"/>
              </a:ext>
            </a:extLst>
          </p:cNvPr>
          <p:cNvSpPr>
            <a:spLocks noGrp="1"/>
          </p:cNvSpPr>
          <p:nvPr>
            <p:ph type="dt" sz="half" idx="10"/>
          </p:nvPr>
        </p:nvSpPr>
        <p:spPr/>
        <p:txBody>
          <a:bodyPr/>
          <a:lstStyle/>
          <a:p>
            <a:fld id="{BE3EC6CF-F041-8747-89CC-A429FB51CFFC}" type="datetimeFigureOut">
              <a:rPr lang="en-US" smtClean="0"/>
              <a:t>5/31/26</a:t>
            </a:fld>
            <a:endParaRPr lang="en-US"/>
          </a:p>
        </p:txBody>
      </p:sp>
      <p:sp>
        <p:nvSpPr>
          <p:cNvPr id="8" name="Footer Placeholder 7">
            <a:extLst>
              <a:ext uri="{FF2B5EF4-FFF2-40B4-BE49-F238E27FC236}">
                <a16:creationId xmlns:a16="http://schemas.microsoft.com/office/drawing/2014/main" id="{1F8C5EFC-A0C3-7BC4-1779-8625CFB465D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23E5FE4-3397-A7FB-F042-DD7373B0AEB1}"/>
              </a:ext>
            </a:extLst>
          </p:cNvPr>
          <p:cNvSpPr>
            <a:spLocks noGrp="1"/>
          </p:cNvSpPr>
          <p:nvPr>
            <p:ph type="sldNum" sz="quarter" idx="12"/>
          </p:nvPr>
        </p:nvSpPr>
        <p:spPr/>
        <p:txBody>
          <a:bodyPr/>
          <a:lstStyle/>
          <a:p>
            <a:fld id="{1A68CA9C-C4D6-6741-89D3-D36559B712BA}" type="slidenum">
              <a:rPr lang="en-US" smtClean="0"/>
              <a:t>‹#›</a:t>
            </a:fld>
            <a:endParaRPr lang="en-US"/>
          </a:p>
        </p:txBody>
      </p:sp>
    </p:spTree>
    <p:extLst>
      <p:ext uri="{BB962C8B-B14F-4D97-AF65-F5344CB8AC3E}">
        <p14:creationId xmlns:p14="http://schemas.microsoft.com/office/powerpoint/2010/main" val="934573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D2EB4-6953-F047-DC5B-717324D47CF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6E0A35F-2428-A3FE-22B7-CB13DFAAC44A}"/>
              </a:ext>
            </a:extLst>
          </p:cNvPr>
          <p:cNvSpPr>
            <a:spLocks noGrp="1"/>
          </p:cNvSpPr>
          <p:nvPr>
            <p:ph type="dt" sz="half" idx="10"/>
          </p:nvPr>
        </p:nvSpPr>
        <p:spPr/>
        <p:txBody>
          <a:bodyPr/>
          <a:lstStyle/>
          <a:p>
            <a:fld id="{BE3EC6CF-F041-8747-89CC-A429FB51CFFC}" type="datetimeFigureOut">
              <a:rPr lang="en-US" smtClean="0"/>
              <a:t>5/31/26</a:t>
            </a:fld>
            <a:endParaRPr lang="en-US"/>
          </a:p>
        </p:txBody>
      </p:sp>
      <p:sp>
        <p:nvSpPr>
          <p:cNvPr id="4" name="Footer Placeholder 3">
            <a:extLst>
              <a:ext uri="{FF2B5EF4-FFF2-40B4-BE49-F238E27FC236}">
                <a16:creationId xmlns:a16="http://schemas.microsoft.com/office/drawing/2014/main" id="{0E3BDCBA-6BDF-6A1A-AB4B-354DA670ADA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AD28019-B76E-B069-0122-FB47EBEAFE39}"/>
              </a:ext>
            </a:extLst>
          </p:cNvPr>
          <p:cNvSpPr>
            <a:spLocks noGrp="1"/>
          </p:cNvSpPr>
          <p:nvPr>
            <p:ph type="sldNum" sz="quarter" idx="12"/>
          </p:nvPr>
        </p:nvSpPr>
        <p:spPr/>
        <p:txBody>
          <a:bodyPr/>
          <a:lstStyle/>
          <a:p>
            <a:fld id="{1A68CA9C-C4D6-6741-89D3-D36559B712BA}" type="slidenum">
              <a:rPr lang="en-US" smtClean="0"/>
              <a:t>‹#›</a:t>
            </a:fld>
            <a:endParaRPr lang="en-US"/>
          </a:p>
        </p:txBody>
      </p:sp>
    </p:spTree>
    <p:extLst>
      <p:ext uri="{BB962C8B-B14F-4D97-AF65-F5344CB8AC3E}">
        <p14:creationId xmlns:p14="http://schemas.microsoft.com/office/powerpoint/2010/main" val="3377148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6DF099-5E2A-62DD-2B79-2E4BC0616D09}"/>
              </a:ext>
            </a:extLst>
          </p:cNvPr>
          <p:cNvSpPr>
            <a:spLocks noGrp="1"/>
          </p:cNvSpPr>
          <p:nvPr>
            <p:ph type="dt" sz="half" idx="10"/>
          </p:nvPr>
        </p:nvSpPr>
        <p:spPr/>
        <p:txBody>
          <a:bodyPr/>
          <a:lstStyle/>
          <a:p>
            <a:fld id="{BE3EC6CF-F041-8747-89CC-A429FB51CFFC}" type="datetimeFigureOut">
              <a:rPr lang="en-US" smtClean="0"/>
              <a:t>5/31/26</a:t>
            </a:fld>
            <a:endParaRPr lang="en-US"/>
          </a:p>
        </p:txBody>
      </p:sp>
      <p:sp>
        <p:nvSpPr>
          <p:cNvPr id="3" name="Footer Placeholder 2">
            <a:extLst>
              <a:ext uri="{FF2B5EF4-FFF2-40B4-BE49-F238E27FC236}">
                <a16:creationId xmlns:a16="http://schemas.microsoft.com/office/drawing/2014/main" id="{3474A143-84A3-F74F-4D7F-B9AFF2B5F5C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338DA4B-2D5C-D32A-9360-F2B846B9CA7F}"/>
              </a:ext>
            </a:extLst>
          </p:cNvPr>
          <p:cNvSpPr>
            <a:spLocks noGrp="1"/>
          </p:cNvSpPr>
          <p:nvPr>
            <p:ph type="sldNum" sz="quarter" idx="12"/>
          </p:nvPr>
        </p:nvSpPr>
        <p:spPr/>
        <p:txBody>
          <a:bodyPr/>
          <a:lstStyle/>
          <a:p>
            <a:fld id="{1A68CA9C-C4D6-6741-89D3-D36559B712BA}" type="slidenum">
              <a:rPr lang="en-US" smtClean="0"/>
              <a:t>‹#›</a:t>
            </a:fld>
            <a:endParaRPr lang="en-US"/>
          </a:p>
        </p:txBody>
      </p:sp>
    </p:spTree>
    <p:extLst>
      <p:ext uri="{BB962C8B-B14F-4D97-AF65-F5344CB8AC3E}">
        <p14:creationId xmlns:p14="http://schemas.microsoft.com/office/powerpoint/2010/main" val="35368757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85B27-DC66-B99F-2AF1-B7AD3CE58B5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5AF7438-463C-4976-65AA-2DB079E5794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3132A53-89E3-B2E1-C52B-0EB7A9181D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A7E99D-A4AD-20FF-4E2A-20551CEC96D7}"/>
              </a:ext>
            </a:extLst>
          </p:cNvPr>
          <p:cNvSpPr>
            <a:spLocks noGrp="1"/>
          </p:cNvSpPr>
          <p:nvPr>
            <p:ph type="dt" sz="half" idx="10"/>
          </p:nvPr>
        </p:nvSpPr>
        <p:spPr/>
        <p:txBody>
          <a:bodyPr/>
          <a:lstStyle/>
          <a:p>
            <a:fld id="{BE3EC6CF-F041-8747-89CC-A429FB51CFFC}" type="datetimeFigureOut">
              <a:rPr lang="en-US" smtClean="0"/>
              <a:t>5/31/26</a:t>
            </a:fld>
            <a:endParaRPr lang="en-US"/>
          </a:p>
        </p:txBody>
      </p:sp>
      <p:sp>
        <p:nvSpPr>
          <p:cNvPr id="6" name="Footer Placeholder 5">
            <a:extLst>
              <a:ext uri="{FF2B5EF4-FFF2-40B4-BE49-F238E27FC236}">
                <a16:creationId xmlns:a16="http://schemas.microsoft.com/office/drawing/2014/main" id="{A04B20E1-D4C6-86B2-A2E5-151D5CD64B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0FD1C7-F94B-6A59-3B20-6302E317D43E}"/>
              </a:ext>
            </a:extLst>
          </p:cNvPr>
          <p:cNvSpPr>
            <a:spLocks noGrp="1"/>
          </p:cNvSpPr>
          <p:nvPr>
            <p:ph type="sldNum" sz="quarter" idx="12"/>
          </p:nvPr>
        </p:nvSpPr>
        <p:spPr/>
        <p:txBody>
          <a:bodyPr/>
          <a:lstStyle/>
          <a:p>
            <a:fld id="{1A68CA9C-C4D6-6741-89D3-D36559B712BA}" type="slidenum">
              <a:rPr lang="en-US" smtClean="0"/>
              <a:t>‹#›</a:t>
            </a:fld>
            <a:endParaRPr lang="en-US"/>
          </a:p>
        </p:txBody>
      </p:sp>
    </p:spTree>
    <p:extLst>
      <p:ext uri="{BB962C8B-B14F-4D97-AF65-F5344CB8AC3E}">
        <p14:creationId xmlns:p14="http://schemas.microsoft.com/office/powerpoint/2010/main" val="1711191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A3829A-A41D-968F-416F-DBDD23F3362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E388822-8C65-8D2F-A9E1-070F270903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A7AC208-A8FB-7DF9-8494-E2A5F79907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424822A-6696-9A21-478A-019242A029FB}"/>
              </a:ext>
            </a:extLst>
          </p:cNvPr>
          <p:cNvSpPr>
            <a:spLocks noGrp="1"/>
          </p:cNvSpPr>
          <p:nvPr>
            <p:ph type="dt" sz="half" idx="10"/>
          </p:nvPr>
        </p:nvSpPr>
        <p:spPr/>
        <p:txBody>
          <a:bodyPr/>
          <a:lstStyle/>
          <a:p>
            <a:fld id="{BE3EC6CF-F041-8747-89CC-A429FB51CFFC}" type="datetimeFigureOut">
              <a:rPr lang="en-US" smtClean="0"/>
              <a:t>5/31/26</a:t>
            </a:fld>
            <a:endParaRPr lang="en-US"/>
          </a:p>
        </p:txBody>
      </p:sp>
      <p:sp>
        <p:nvSpPr>
          <p:cNvPr id="6" name="Footer Placeholder 5">
            <a:extLst>
              <a:ext uri="{FF2B5EF4-FFF2-40B4-BE49-F238E27FC236}">
                <a16:creationId xmlns:a16="http://schemas.microsoft.com/office/drawing/2014/main" id="{3FDBA964-50E5-DDA2-5D19-282B173FDE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3B44DE-C4BE-FF3F-F41C-2D085D2B7AED}"/>
              </a:ext>
            </a:extLst>
          </p:cNvPr>
          <p:cNvSpPr>
            <a:spLocks noGrp="1"/>
          </p:cNvSpPr>
          <p:nvPr>
            <p:ph type="sldNum" sz="quarter" idx="12"/>
          </p:nvPr>
        </p:nvSpPr>
        <p:spPr/>
        <p:txBody>
          <a:bodyPr/>
          <a:lstStyle/>
          <a:p>
            <a:fld id="{1A68CA9C-C4D6-6741-89D3-D36559B712BA}" type="slidenum">
              <a:rPr lang="en-US" smtClean="0"/>
              <a:t>‹#›</a:t>
            </a:fld>
            <a:endParaRPr lang="en-US"/>
          </a:p>
        </p:txBody>
      </p:sp>
    </p:spTree>
    <p:extLst>
      <p:ext uri="{BB962C8B-B14F-4D97-AF65-F5344CB8AC3E}">
        <p14:creationId xmlns:p14="http://schemas.microsoft.com/office/powerpoint/2010/main" val="2096789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65FA3C-6E24-099F-9418-7F6EDC843C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E416AAC-5858-4E0A-7F83-CB7A3D101F4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023705-E47B-7BEB-042E-FBA5C5C223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E3EC6CF-F041-8747-89CC-A429FB51CFFC}" type="datetimeFigureOut">
              <a:rPr lang="en-US" smtClean="0"/>
              <a:t>5/31/26</a:t>
            </a:fld>
            <a:endParaRPr lang="en-US"/>
          </a:p>
        </p:txBody>
      </p:sp>
      <p:sp>
        <p:nvSpPr>
          <p:cNvPr id="5" name="Footer Placeholder 4">
            <a:extLst>
              <a:ext uri="{FF2B5EF4-FFF2-40B4-BE49-F238E27FC236}">
                <a16:creationId xmlns:a16="http://schemas.microsoft.com/office/drawing/2014/main" id="{29E377CC-B688-0918-C6DA-31360B77FD9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41D4574-FB26-0F96-5425-5ABCD27329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A68CA9C-C4D6-6741-89D3-D36559B712BA}" type="slidenum">
              <a:rPr lang="en-US" smtClean="0"/>
              <a:t>‹#›</a:t>
            </a:fld>
            <a:endParaRPr lang="en-US"/>
          </a:p>
        </p:txBody>
      </p:sp>
    </p:spTree>
    <p:extLst>
      <p:ext uri="{BB962C8B-B14F-4D97-AF65-F5344CB8AC3E}">
        <p14:creationId xmlns:p14="http://schemas.microsoft.com/office/powerpoint/2010/main" val="6429331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slideLayout" Target="../slideLayouts/slideLayout1.xml"/><Relationship Id="rId7" Type="http://schemas.openxmlformats.org/officeDocument/2006/relationships/image" Target="../media/image37.jpe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notesSlide" Target="../notesSlides/notesSlide10.xml"/><Relationship Id="rId9" Type="http://schemas.openxmlformats.org/officeDocument/2006/relationships/image" Target="../media/image39.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1.png"/><Relationship Id="rId7"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43.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png"/><Relationship Id="rId7"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png"/><Relationship Id="rId9" Type="http://schemas.openxmlformats.org/officeDocument/2006/relationships/image" Target="../media/image50.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51.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mailto:support@cassusmedia.com"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hyperlink" Target="mailto:jwilson@cassusmedia.com" TargetMode="External"/><Relationship Id="rId5" Type="http://schemas.openxmlformats.org/officeDocument/2006/relationships/hyperlink" Target="mailto:pcassarly@cassusmedia.com" TargetMode="Externa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1.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10.png"/><Relationship Id="rId1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4.png"/><Relationship Id="rId9"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image" Target="../media/image1.png"/><Relationship Id="rId7" Type="http://schemas.openxmlformats.org/officeDocument/2006/relationships/image" Target="../media/image28.jpeg"/><Relationship Id="rId12"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4.png"/><Relationship Id="rId9" Type="http://schemas.openxmlformats.org/officeDocument/2006/relationships/image" Target="../media/image30.png"/></Relationships>
</file>

<file path=ppt/slides/_rels/slide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slideLayout" Target="../slideLayouts/slideLayout1.xml"/><Relationship Id="rId7" Type="http://schemas.openxmlformats.org/officeDocument/2006/relationships/image" Target="../media/image3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black and white logo&#10;&#10;Description automatically generated">
            <a:extLst>
              <a:ext uri="{FF2B5EF4-FFF2-40B4-BE49-F238E27FC236}">
                <a16:creationId xmlns:a16="http://schemas.microsoft.com/office/drawing/2014/main" id="{E0DE63F3-9E8C-8426-76F0-7B20AA77F5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65500" y="1085393"/>
            <a:ext cx="5461000" cy="1092200"/>
          </a:xfrm>
          <a:prstGeom prst="rect">
            <a:avLst/>
          </a:prstGeom>
        </p:spPr>
      </p:pic>
      <p:sp>
        <p:nvSpPr>
          <p:cNvPr id="9" name="TextBox 8">
            <a:extLst>
              <a:ext uri="{FF2B5EF4-FFF2-40B4-BE49-F238E27FC236}">
                <a16:creationId xmlns:a16="http://schemas.microsoft.com/office/drawing/2014/main" id="{4A6FBA26-49CA-7993-3C2D-6D951327B0BF}"/>
              </a:ext>
            </a:extLst>
          </p:cNvPr>
          <p:cNvSpPr txBox="1"/>
          <p:nvPr/>
        </p:nvSpPr>
        <p:spPr>
          <a:xfrm>
            <a:off x="1930400" y="2368344"/>
            <a:ext cx="8331200" cy="707886"/>
          </a:xfrm>
          <a:prstGeom prst="rect">
            <a:avLst/>
          </a:prstGeom>
          <a:noFill/>
        </p:spPr>
        <p:txBody>
          <a:bodyPr wrap="square" rtlCol="0">
            <a:spAutoFit/>
          </a:bodyPr>
          <a:lstStyle/>
          <a:p>
            <a:pPr algn="ctr"/>
            <a:r>
              <a:rPr lang="en-US" sz="4000" b="1" dirty="0">
                <a:solidFill>
                  <a:schemeClr val="bg1"/>
                </a:solidFill>
                <a:latin typeface="Avenir Next LT Pro" panose="020B0504020202020204" pitchFamily="34" charset="77"/>
                <a:ea typeface="Open Sans" pitchFamily="2" charset="0"/>
                <a:cs typeface="Avenir Next LT Pro Light" panose="020F0302020204030204" pitchFamily="34" charset="0"/>
              </a:rPr>
              <a:t>Capabilities Presentation</a:t>
            </a:r>
          </a:p>
        </p:txBody>
      </p:sp>
      <p:pic>
        <p:nvPicPr>
          <p:cNvPr id="11" name="Picture 10" descr="A group of cartoon penguins&#10;&#10;Description automatically generated">
            <a:extLst>
              <a:ext uri="{FF2B5EF4-FFF2-40B4-BE49-F238E27FC236}">
                <a16:creationId xmlns:a16="http://schemas.microsoft.com/office/drawing/2014/main" id="{B6F92DC1-F14D-4202-870B-30E849E87B5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57915" y="3266981"/>
            <a:ext cx="4076170" cy="2964487"/>
          </a:xfrm>
          <a:prstGeom prst="rect">
            <a:avLst/>
          </a:prstGeom>
        </p:spPr>
      </p:pic>
    </p:spTree>
    <p:extLst>
      <p:ext uri="{BB962C8B-B14F-4D97-AF65-F5344CB8AC3E}">
        <p14:creationId xmlns:p14="http://schemas.microsoft.com/office/powerpoint/2010/main" val="18061476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5"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black and white logo&#10;&#10;Description automatically generated">
            <a:extLst>
              <a:ext uri="{FF2B5EF4-FFF2-40B4-BE49-F238E27FC236}">
                <a16:creationId xmlns:a16="http://schemas.microsoft.com/office/drawing/2014/main" id="{E0DE63F3-9E8C-8426-76F0-7B20AA77F53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87867" y="245534"/>
            <a:ext cx="2540000" cy="508000"/>
          </a:xfrm>
          <a:prstGeom prst="rect">
            <a:avLst/>
          </a:prstGeom>
        </p:spPr>
      </p:pic>
      <p:sp>
        <p:nvSpPr>
          <p:cNvPr id="9" name="TextBox 8">
            <a:extLst>
              <a:ext uri="{FF2B5EF4-FFF2-40B4-BE49-F238E27FC236}">
                <a16:creationId xmlns:a16="http://schemas.microsoft.com/office/drawing/2014/main" id="{4A6FBA26-49CA-7993-3C2D-6D951327B0BF}"/>
              </a:ext>
            </a:extLst>
          </p:cNvPr>
          <p:cNvSpPr txBox="1"/>
          <p:nvPr/>
        </p:nvSpPr>
        <p:spPr>
          <a:xfrm>
            <a:off x="2974849" y="145591"/>
            <a:ext cx="8929284" cy="707886"/>
          </a:xfrm>
          <a:prstGeom prst="rect">
            <a:avLst/>
          </a:prstGeom>
          <a:noFill/>
        </p:spPr>
        <p:txBody>
          <a:bodyPr wrap="square" rtlCol="0">
            <a:spAutoFit/>
          </a:bodyPr>
          <a:lstStyle/>
          <a:p>
            <a:pPr algn="r"/>
            <a:r>
              <a:rPr lang="en-US" sz="4000" dirty="0">
                <a:solidFill>
                  <a:schemeClr val="bg1"/>
                </a:solidFill>
                <a:latin typeface="Avenir Next LT Pro Light" panose="020F0302020204030204" pitchFamily="34" charset="0"/>
                <a:ea typeface="Open Sans" pitchFamily="2" charset="0"/>
                <a:cs typeface="Avenir Next LT Pro Light" panose="020F0302020204030204" pitchFamily="34" charset="0"/>
              </a:rPr>
              <a:t>Photo &amp; Video Production | </a:t>
            </a:r>
            <a:r>
              <a:rPr lang="en-US" sz="4000" b="1" dirty="0">
                <a:solidFill>
                  <a:schemeClr val="bg1"/>
                </a:solidFill>
                <a:latin typeface="Avenir Next LT Pro" panose="020B0504020202020204" pitchFamily="34" charset="77"/>
                <a:ea typeface="Open Sans" pitchFamily="2" charset="0"/>
                <a:cs typeface="Avenir Next LT Pro Light" panose="020F0302020204030204" pitchFamily="34" charset="0"/>
              </a:rPr>
              <a:t>On-Site</a:t>
            </a:r>
          </a:p>
        </p:txBody>
      </p:sp>
      <p:pic>
        <p:nvPicPr>
          <p:cNvPr id="2" name="Picture 1" descr="A camera on a tripod in a room with people sitting around&#10;&#10;Description automatically generated">
            <a:extLst>
              <a:ext uri="{FF2B5EF4-FFF2-40B4-BE49-F238E27FC236}">
                <a16:creationId xmlns:a16="http://schemas.microsoft.com/office/drawing/2014/main" id="{3CFFDAE9-D2FE-FEC3-EB26-332BD302F8A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3057" y="1089444"/>
            <a:ext cx="3512911" cy="2339556"/>
          </a:xfrm>
          <a:prstGeom prst="roundRect">
            <a:avLst>
              <a:gd name="adj" fmla="val 7449"/>
            </a:avLst>
          </a:prstGeom>
        </p:spPr>
      </p:pic>
      <p:pic>
        <p:nvPicPr>
          <p:cNvPr id="4" name="Picture 3" descr="A cartoon penguin holding a camera&#10;&#10;Description automatically generated">
            <a:extLst>
              <a:ext uri="{FF2B5EF4-FFF2-40B4-BE49-F238E27FC236}">
                <a16:creationId xmlns:a16="http://schemas.microsoft.com/office/drawing/2014/main" id="{85231FF5-B8B8-B150-73C7-0E2B424AB60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8823" y="3503739"/>
            <a:ext cx="2833965" cy="3108727"/>
          </a:xfrm>
          <a:prstGeom prst="rect">
            <a:avLst/>
          </a:prstGeom>
        </p:spPr>
      </p:pic>
      <p:pic>
        <p:nvPicPr>
          <p:cNvPr id="6" name="holly_vete_15_sec_encouage_others_journey (1080p).mp4">
            <a:hlinkClick r:id="" action="ppaction://media"/>
            <a:extLst>
              <a:ext uri="{FF2B5EF4-FFF2-40B4-BE49-F238E27FC236}">
                <a16:creationId xmlns:a16="http://schemas.microsoft.com/office/drawing/2014/main" id="{1EA96141-D022-9F1F-6390-06FE0978565D}"/>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4831410" y="1441330"/>
            <a:ext cx="6829248" cy="3841452"/>
          </a:xfrm>
          <a:prstGeom prst="rect">
            <a:avLst/>
          </a:prstGeom>
        </p:spPr>
      </p:pic>
      <p:sp>
        <p:nvSpPr>
          <p:cNvPr id="7" name="TextBox 6">
            <a:extLst>
              <a:ext uri="{FF2B5EF4-FFF2-40B4-BE49-F238E27FC236}">
                <a16:creationId xmlns:a16="http://schemas.microsoft.com/office/drawing/2014/main" id="{B7A91437-E8EA-2E9D-6C23-68F77D37C0BE}"/>
              </a:ext>
            </a:extLst>
          </p:cNvPr>
          <p:cNvSpPr txBox="1"/>
          <p:nvPr/>
        </p:nvSpPr>
        <p:spPr>
          <a:xfrm>
            <a:off x="2974849" y="5512080"/>
            <a:ext cx="8756817" cy="1200329"/>
          </a:xfrm>
          <a:prstGeom prst="rect">
            <a:avLst/>
          </a:prstGeom>
          <a:noFill/>
        </p:spPr>
        <p:txBody>
          <a:bodyPr wrap="square" rtlCol="0">
            <a:spAutoFit/>
          </a:bodyPr>
          <a:lstStyle/>
          <a:p>
            <a:pPr algn="ctr"/>
            <a:r>
              <a:rPr lang="en-US" dirty="0">
                <a:solidFill>
                  <a:schemeClr val="bg1"/>
                </a:solidFill>
                <a:latin typeface="Avenir Next LT Pro" panose="020B0504020202020204" pitchFamily="34" charset="77"/>
              </a:rPr>
              <a:t>We take great pride in working with top-notch photographers and videographers that help us achieve our clients’ goals. These examples showcase two different projects – the photo is from a small business conference, and the video is for our work with the Pennsylvania Tobacco Recovery Initiative program in 2025.</a:t>
            </a:r>
          </a:p>
        </p:txBody>
      </p:sp>
    </p:spTree>
    <p:extLst>
      <p:ext uri="{BB962C8B-B14F-4D97-AF65-F5344CB8AC3E}">
        <p14:creationId xmlns:p14="http://schemas.microsoft.com/office/powerpoint/2010/main" val="1298781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92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black and white logo&#10;&#10;Description automatically generated">
            <a:extLst>
              <a:ext uri="{FF2B5EF4-FFF2-40B4-BE49-F238E27FC236}">
                <a16:creationId xmlns:a16="http://schemas.microsoft.com/office/drawing/2014/main" id="{E0DE63F3-9E8C-8426-76F0-7B20AA77F5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7867" y="245534"/>
            <a:ext cx="2540000" cy="508000"/>
          </a:xfrm>
          <a:prstGeom prst="rect">
            <a:avLst/>
          </a:prstGeom>
        </p:spPr>
      </p:pic>
      <p:sp>
        <p:nvSpPr>
          <p:cNvPr id="9" name="TextBox 8">
            <a:extLst>
              <a:ext uri="{FF2B5EF4-FFF2-40B4-BE49-F238E27FC236}">
                <a16:creationId xmlns:a16="http://schemas.microsoft.com/office/drawing/2014/main" id="{4A6FBA26-49CA-7993-3C2D-6D951327B0BF}"/>
              </a:ext>
            </a:extLst>
          </p:cNvPr>
          <p:cNvSpPr txBox="1"/>
          <p:nvPr/>
        </p:nvSpPr>
        <p:spPr>
          <a:xfrm>
            <a:off x="3572933" y="145591"/>
            <a:ext cx="8331200" cy="707886"/>
          </a:xfrm>
          <a:prstGeom prst="rect">
            <a:avLst/>
          </a:prstGeom>
          <a:noFill/>
        </p:spPr>
        <p:txBody>
          <a:bodyPr wrap="square" rtlCol="0">
            <a:spAutoFit/>
          </a:bodyPr>
          <a:lstStyle/>
          <a:p>
            <a:pPr algn="r"/>
            <a:r>
              <a:rPr lang="en-US" sz="4000" dirty="0">
                <a:solidFill>
                  <a:schemeClr val="bg1"/>
                </a:solidFill>
                <a:latin typeface="Avenir Next LT Pro Light" panose="020F0302020204030204" pitchFamily="34" charset="0"/>
                <a:ea typeface="Open Sans" pitchFamily="2" charset="0"/>
                <a:cs typeface="Avenir Next LT Pro Light" panose="020F0302020204030204" pitchFamily="34" charset="0"/>
              </a:rPr>
              <a:t>Social Media | </a:t>
            </a:r>
            <a:r>
              <a:rPr lang="en-US" sz="4000" b="1" dirty="0">
                <a:solidFill>
                  <a:schemeClr val="bg1"/>
                </a:solidFill>
                <a:latin typeface="Avenir Next LT Pro" panose="020B0504020202020204" pitchFamily="34" charset="77"/>
                <a:ea typeface="Open Sans" pitchFamily="2" charset="0"/>
                <a:cs typeface="Avenir Next LT Pro Light" panose="020F0302020204030204" pitchFamily="34" charset="0"/>
              </a:rPr>
              <a:t>Organic KPIs</a:t>
            </a:r>
            <a:endParaRPr lang="en-US" sz="4000" dirty="0">
              <a:solidFill>
                <a:schemeClr val="bg1"/>
              </a:solidFill>
              <a:latin typeface="Avenir Next LT Pro Light" panose="020F0302020204030204" pitchFamily="34" charset="0"/>
              <a:ea typeface="Open Sans" pitchFamily="2" charset="0"/>
              <a:cs typeface="Avenir Next LT Pro Light" panose="020F0302020204030204" pitchFamily="34" charset="0"/>
            </a:endParaRPr>
          </a:p>
        </p:txBody>
      </p:sp>
      <p:pic>
        <p:nvPicPr>
          <p:cNvPr id="3" name="Picture 2" descr="A cartoon bird holding a megaphone&#10;&#10;Description automatically generated">
            <a:extLst>
              <a:ext uri="{FF2B5EF4-FFF2-40B4-BE49-F238E27FC236}">
                <a16:creationId xmlns:a16="http://schemas.microsoft.com/office/drawing/2014/main" id="{F8339BD7-41E7-7A48-E075-6C8E0FA297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4890" y="3915135"/>
            <a:ext cx="3069694" cy="2657559"/>
          </a:xfrm>
          <a:prstGeom prst="rect">
            <a:avLst/>
          </a:prstGeom>
        </p:spPr>
      </p:pic>
      <p:sp>
        <p:nvSpPr>
          <p:cNvPr id="5" name="TextBox 4">
            <a:extLst>
              <a:ext uri="{FF2B5EF4-FFF2-40B4-BE49-F238E27FC236}">
                <a16:creationId xmlns:a16="http://schemas.microsoft.com/office/drawing/2014/main" id="{6925183B-A272-6A01-71C6-B20863C5E0C2}"/>
              </a:ext>
            </a:extLst>
          </p:cNvPr>
          <p:cNvSpPr txBox="1"/>
          <p:nvPr/>
        </p:nvSpPr>
        <p:spPr>
          <a:xfrm>
            <a:off x="81819" y="945926"/>
            <a:ext cx="11995162" cy="1200329"/>
          </a:xfrm>
          <a:prstGeom prst="rect">
            <a:avLst/>
          </a:prstGeom>
          <a:noFill/>
        </p:spPr>
        <p:txBody>
          <a:bodyPr wrap="square" rtlCol="0">
            <a:spAutoFit/>
          </a:bodyPr>
          <a:lstStyle/>
          <a:p>
            <a:pPr algn="ctr"/>
            <a:r>
              <a:rPr lang="en-US" dirty="0">
                <a:solidFill>
                  <a:schemeClr val="bg1"/>
                </a:solidFill>
                <a:latin typeface="Avenir Next LT Pro" panose="020B0504020202020204" pitchFamily="34" charset="77"/>
              </a:rPr>
              <a:t>Facebook. X. Instagram. LinkedIn. Pinterest. TikTok. These are all platforms that our clients use to promote their organization or brand, and we help them achieve their goals through organic and paid advertising campaigns.</a:t>
            </a:r>
          </a:p>
          <a:p>
            <a:pPr algn="ctr"/>
            <a:r>
              <a:rPr lang="en-US" dirty="0">
                <a:solidFill>
                  <a:schemeClr val="bg1"/>
                </a:solidFill>
                <a:latin typeface="Avenir Next LT Pro" panose="020B0504020202020204" pitchFamily="34" charset="77"/>
              </a:rPr>
              <a:t>Below, you’ll see some Facebook Insights examples of a small business client’s statistics, as well as a government-funded non-profit 501(c)(3) organic posting campaign.</a:t>
            </a:r>
          </a:p>
        </p:txBody>
      </p:sp>
      <p:pic>
        <p:nvPicPr>
          <p:cNvPr id="7" name="Picture 6" descr="A graph of a number of followers&#10;&#10;Description automatically generated with medium confidence">
            <a:extLst>
              <a:ext uri="{FF2B5EF4-FFF2-40B4-BE49-F238E27FC236}">
                <a16:creationId xmlns:a16="http://schemas.microsoft.com/office/drawing/2014/main" id="{F04549B7-7D4B-87E8-5472-614480729FE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319230" y="2522414"/>
            <a:ext cx="4210968" cy="2007395"/>
          </a:xfrm>
          <a:prstGeom prst="roundRect">
            <a:avLst>
              <a:gd name="adj" fmla="val 3775"/>
            </a:avLst>
          </a:prstGeom>
        </p:spPr>
      </p:pic>
      <p:sp>
        <p:nvSpPr>
          <p:cNvPr id="10" name="TextBox 9">
            <a:extLst>
              <a:ext uri="{FF2B5EF4-FFF2-40B4-BE49-F238E27FC236}">
                <a16:creationId xmlns:a16="http://schemas.microsoft.com/office/drawing/2014/main" id="{B4244843-FE34-ED33-6D57-851C199DB9B1}"/>
              </a:ext>
            </a:extLst>
          </p:cNvPr>
          <p:cNvSpPr txBox="1"/>
          <p:nvPr/>
        </p:nvSpPr>
        <p:spPr>
          <a:xfrm>
            <a:off x="2466946" y="4611648"/>
            <a:ext cx="3915535" cy="584775"/>
          </a:xfrm>
          <a:prstGeom prst="rect">
            <a:avLst/>
          </a:prstGeom>
          <a:noFill/>
        </p:spPr>
        <p:txBody>
          <a:bodyPr wrap="square" rtlCol="0">
            <a:spAutoFit/>
          </a:bodyPr>
          <a:lstStyle/>
          <a:p>
            <a:pPr algn="ctr"/>
            <a:r>
              <a:rPr lang="en-US" sz="1600" dirty="0">
                <a:solidFill>
                  <a:schemeClr val="bg1"/>
                </a:solidFill>
                <a:latin typeface="Avenir Next LT Pro" panose="020B0504020202020204" pitchFamily="34" charset="77"/>
              </a:rPr>
              <a:t>June 2024 FB Performance</a:t>
            </a:r>
            <a:br>
              <a:rPr lang="en-US" sz="1600" dirty="0">
                <a:solidFill>
                  <a:schemeClr val="bg1"/>
                </a:solidFill>
                <a:latin typeface="Avenir Next LT Pro" panose="020B0504020202020204" pitchFamily="34" charset="77"/>
              </a:rPr>
            </a:br>
            <a:r>
              <a:rPr lang="en-US" sz="1600" dirty="0">
                <a:solidFill>
                  <a:schemeClr val="bg1"/>
                </a:solidFill>
                <a:latin typeface="Avenir Next LT Pro" panose="020B0504020202020204" pitchFamily="34" charset="77"/>
              </a:rPr>
              <a:t>Small Business Client</a:t>
            </a:r>
          </a:p>
        </p:txBody>
      </p:sp>
      <p:pic>
        <p:nvPicPr>
          <p:cNvPr id="12" name="Picture 11" descr="A graph of a number of followers&#10;&#10;Description automatically generated with medium confidence">
            <a:extLst>
              <a:ext uri="{FF2B5EF4-FFF2-40B4-BE49-F238E27FC236}">
                <a16:creationId xmlns:a16="http://schemas.microsoft.com/office/drawing/2014/main" id="{8823E8F6-9DA2-64E4-23DB-08AD94CEAA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736865" y="3295004"/>
            <a:ext cx="5167268" cy="2469609"/>
          </a:xfrm>
          <a:prstGeom prst="roundRect">
            <a:avLst>
              <a:gd name="adj" fmla="val 3393"/>
            </a:avLst>
          </a:prstGeom>
        </p:spPr>
      </p:pic>
      <p:sp>
        <p:nvSpPr>
          <p:cNvPr id="13" name="TextBox 12">
            <a:extLst>
              <a:ext uri="{FF2B5EF4-FFF2-40B4-BE49-F238E27FC236}">
                <a16:creationId xmlns:a16="http://schemas.microsoft.com/office/drawing/2014/main" id="{B861BB12-C4AD-FE0F-FC16-1AFDEA45C6EA}"/>
              </a:ext>
            </a:extLst>
          </p:cNvPr>
          <p:cNvSpPr txBox="1"/>
          <p:nvPr/>
        </p:nvSpPr>
        <p:spPr>
          <a:xfrm>
            <a:off x="7362731" y="5812104"/>
            <a:ext cx="3915535" cy="584775"/>
          </a:xfrm>
          <a:prstGeom prst="rect">
            <a:avLst/>
          </a:prstGeom>
          <a:noFill/>
        </p:spPr>
        <p:txBody>
          <a:bodyPr wrap="square" rtlCol="0">
            <a:spAutoFit/>
          </a:bodyPr>
          <a:lstStyle/>
          <a:p>
            <a:pPr algn="ctr"/>
            <a:r>
              <a:rPr lang="en-US" sz="1600" dirty="0">
                <a:solidFill>
                  <a:schemeClr val="bg1"/>
                </a:solidFill>
                <a:latin typeface="Avenir Next LT Pro" panose="020B0504020202020204" pitchFamily="34" charset="77"/>
              </a:rPr>
              <a:t>January-June 2024 FB Performance</a:t>
            </a:r>
            <a:br>
              <a:rPr lang="en-US" sz="1600" dirty="0">
                <a:solidFill>
                  <a:schemeClr val="bg1"/>
                </a:solidFill>
                <a:latin typeface="Avenir Next LT Pro" panose="020B0504020202020204" pitchFamily="34" charset="77"/>
              </a:rPr>
            </a:br>
            <a:r>
              <a:rPr lang="en-US" sz="1600" dirty="0">
                <a:solidFill>
                  <a:schemeClr val="bg1"/>
                </a:solidFill>
                <a:latin typeface="Avenir Next LT Pro" panose="020B0504020202020204" pitchFamily="34" charset="77"/>
              </a:rPr>
              <a:t>PA Government-Funded 501(c)(3)</a:t>
            </a:r>
          </a:p>
        </p:txBody>
      </p:sp>
    </p:spTree>
    <p:extLst>
      <p:ext uri="{BB962C8B-B14F-4D97-AF65-F5344CB8AC3E}">
        <p14:creationId xmlns:p14="http://schemas.microsoft.com/office/powerpoint/2010/main" val="856448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black and white logo&#10;&#10;Description automatically generated">
            <a:extLst>
              <a:ext uri="{FF2B5EF4-FFF2-40B4-BE49-F238E27FC236}">
                <a16:creationId xmlns:a16="http://schemas.microsoft.com/office/drawing/2014/main" id="{E0DE63F3-9E8C-8426-76F0-7B20AA77F5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7867" y="245534"/>
            <a:ext cx="2540000" cy="508000"/>
          </a:xfrm>
          <a:prstGeom prst="rect">
            <a:avLst/>
          </a:prstGeom>
        </p:spPr>
      </p:pic>
      <p:sp>
        <p:nvSpPr>
          <p:cNvPr id="9" name="TextBox 8">
            <a:extLst>
              <a:ext uri="{FF2B5EF4-FFF2-40B4-BE49-F238E27FC236}">
                <a16:creationId xmlns:a16="http://schemas.microsoft.com/office/drawing/2014/main" id="{4A6FBA26-49CA-7993-3C2D-6D951327B0BF}"/>
              </a:ext>
            </a:extLst>
          </p:cNvPr>
          <p:cNvSpPr txBox="1"/>
          <p:nvPr/>
        </p:nvSpPr>
        <p:spPr>
          <a:xfrm>
            <a:off x="2932981" y="145591"/>
            <a:ext cx="8971152" cy="707886"/>
          </a:xfrm>
          <a:prstGeom prst="rect">
            <a:avLst/>
          </a:prstGeom>
          <a:noFill/>
        </p:spPr>
        <p:txBody>
          <a:bodyPr wrap="square" rtlCol="0">
            <a:spAutoFit/>
          </a:bodyPr>
          <a:lstStyle/>
          <a:p>
            <a:pPr algn="r"/>
            <a:r>
              <a:rPr lang="en-US" sz="4000" dirty="0">
                <a:solidFill>
                  <a:schemeClr val="bg1"/>
                </a:solidFill>
                <a:latin typeface="Avenir Next LT Pro Light" panose="020F0302020204030204" pitchFamily="34" charset="0"/>
                <a:ea typeface="Open Sans" pitchFamily="2" charset="0"/>
                <a:cs typeface="Avenir Next LT Pro Light" panose="020F0302020204030204" pitchFamily="34" charset="0"/>
              </a:rPr>
              <a:t>Outreach Campaigns | </a:t>
            </a:r>
            <a:r>
              <a:rPr lang="en-US" sz="4000" b="1" dirty="0">
                <a:solidFill>
                  <a:schemeClr val="bg1"/>
                </a:solidFill>
                <a:latin typeface="Avenir Next LT Pro" panose="020B0504020202020204" pitchFamily="34" charset="77"/>
                <a:ea typeface="Open Sans" pitchFamily="2" charset="0"/>
                <a:cs typeface="Avenir Next LT Pro Light" panose="020F0302020204030204" pitchFamily="34" charset="0"/>
              </a:rPr>
              <a:t>Email &amp; SMS</a:t>
            </a:r>
          </a:p>
        </p:txBody>
      </p:sp>
      <p:pic>
        <p:nvPicPr>
          <p:cNvPr id="3" name="Picture 2" descr="A cartoon of a penguin sitting in a chair&#10;&#10;Description automatically generated">
            <a:extLst>
              <a:ext uri="{FF2B5EF4-FFF2-40B4-BE49-F238E27FC236}">
                <a16:creationId xmlns:a16="http://schemas.microsoft.com/office/drawing/2014/main" id="{19B9DF0D-2722-7420-4A31-04E26EB993D0}"/>
              </a:ext>
            </a:extLst>
          </p:cNvPr>
          <p:cNvPicPr>
            <a:picLocks noChangeAspect="1"/>
          </p:cNvPicPr>
          <p:nvPr/>
        </p:nvPicPr>
        <p:blipFill>
          <a:blip r:embed="rId5" cstate="screen">
            <a:extLst>
              <a:ext uri="{BEBA8EAE-BF5A-486C-A8C5-ECC9F3942E4B}">
                <a14:imgProps xmlns:a14="http://schemas.microsoft.com/office/drawing/2010/main">
                  <a14:imgLayer r:embed="rId6">
                    <a14:imgEffect>
                      <a14:sharpenSoften amount="5000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191900" y="2471636"/>
            <a:ext cx="1365967" cy="1415157"/>
          </a:xfrm>
          <a:prstGeom prst="rect">
            <a:avLst/>
          </a:prstGeom>
        </p:spPr>
      </p:pic>
      <p:pic>
        <p:nvPicPr>
          <p:cNvPr id="6" name="Picture 5" descr="A cartoon penguin with a mailbox&#10;&#10;Description automatically generated">
            <a:extLst>
              <a:ext uri="{FF2B5EF4-FFF2-40B4-BE49-F238E27FC236}">
                <a16:creationId xmlns:a16="http://schemas.microsoft.com/office/drawing/2014/main" id="{57C6A04F-C2EA-2DE2-CF79-0A694DDA03D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2016" y="3179214"/>
            <a:ext cx="3105638" cy="2496559"/>
          </a:xfrm>
          <a:prstGeom prst="rect">
            <a:avLst/>
          </a:prstGeom>
        </p:spPr>
      </p:pic>
      <p:sp>
        <p:nvSpPr>
          <p:cNvPr id="10" name="TextBox 9">
            <a:extLst>
              <a:ext uri="{FF2B5EF4-FFF2-40B4-BE49-F238E27FC236}">
                <a16:creationId xmlns:a16="http://schemas.microsoft.com/office/drawing/2014/main" id="{EB8042DA-96E3-F0C5-0E8A-44EBFF36D314}"/>
              </a:ext>
            </a:extLst>
          </p:cNvPr>
          <p:cNvSpPr txBox="1"/>
          <p:nvPr/>
        </p:nvSpPr>
        <p:spPr>
          <a:xfrm>
            <a:off x="3217654" y="1011173"/>
            <a:ext cx="8583282" cy="5078313"/>
          </a:xfrm>
          <a:prstGeom prst="rect">
            <a:avLst/>
          </a:prstGeom>
          <a:noFill/>
        </p:spPr>
        <p:txBody>
          <a:bodyPr wrap="square" rtlCol="0">
            <a:spAutoFit/>
          </a:bodyPr>
          <a:lstStyle/>
          <a:p>
            <a:r>
              <a:rPr lang="en-US" dirty="0">
                <a:solidFill>
                  <a:schemeClr val="bg1"/>
                </a:solidFill>
                <a:latin typeface="Avenir Next LT Pro" panose="020B0504020202020204" pitchFamily="34" charset="77"/>
              </a:rPr>
              <a:t>Through platforms like Mailchimp and Constant Contact, we are now able to reach our recipients through two very effective mediums under one digital roof:</a:t>
            </a:r>
          </a:p>
          <a:p>
            <a:endParaRPr lang="en-US" dirty="0">
              <a:solidFill>
                <a:schemeClr val="bg1"/>
              </a:solidFill>
              <a:latin typeface="Avenir Next LT Pro" panose="020B0504020202020204" pitchFamily="34" charset="77"/>
            </a:endParaRPr>
          </a:p>
          <a:p>
            <a:r>
              <a:rPr lang="en-US" dirty="0">
                <a:solidFill>
                  <a:schemeClr val="bg1"/>
                </a:solidFill>
                <a:latin typeface="Avenir Next LT Pro" panose="020B0504020202020204" pitchFamily="34" charset="77"/>
              </a:rPr>
              <a:t>E-mail and SMS texting.</a:t>
            </a:r>
          </a:p>
          <a:p>
            <a:endParaRPr lang="en-US" dirty="0">
              <a:solidFill>
                <a:schemeClr val="bg1"/>
              </a:solidFill>
              <a:latin typeface="Avenir Next LT Pro" panose="020B0504020202020204" pitchFamily="34" charset="77"/>
            </a:endParaRPr>
          </a:p>
          <a:p>
            <a:r>
              <a:rPr lang="en-US" dirty="0">
                <a:solidFill>
                  <a:schemeClr val="bg1"/>
                </a:solidFill>
                <a:latin typeface="Avenir Next LT Pro" panose="020B0504020202020204" pitchFamily="34" charset="77"/>
              </a:rPr>
              <a:t>We can reach our clients’ email lists with newsletters and announcements with the few clicks of a mouse and track the efforts of our marketing strategy by seeing open rates, clickthrough rates, and more.</a:t>
            </a:r>
          </a:p>
          <a:p>
            <a:endParaRPr lang="en-US" dirty="0">
              <a:solidFill>
                <a:schemeClr val="bg1"/>
              </a:solidFill>
              <a:latin typeface="Avenir Next LT Pro" panose="020B0504020202020204" pitchFamily="34" charset="77"/>
            </a:endParaRPr>
          </a:p>
          <a:p>
            <a:r>
              <a:rPr lang="en-US" dirty="0">
                <a:solidFill>
                  <a:schemeClr val="bg1"/>
                </a:solidFill>
                <a:latin typeface="Avenir Next LT Pro" panose="020B0504020202020204" pitchFamily="34" charset="77"/>
              </a:rPr>
              <a:t>Alternatively (or simultaneously), we can send a text message and ping thousands of mobile phone users right in their pockets with a message,</a:t>
            </a:r>
          </a:p>
          <a:p>
            <a:r>
              <a:rPr lang="en-US" dirty="0">
                <a:solidFill>
                  <a:schemeClr val="bg1"/>
                </a:solidFill>
                <a:latin typeface="Avenir Next LT Pro" panose="020B0504020202020204" pitchFamily="34" charset="77"/>
              </a:rPr>
              <a:t>image, and or link to achieve our clients’ marketing goals.</a:t>
            </a:r>
          </a:p>
          <a:p>
            <a:endParaRPr lang="en-US" dirty="0">
              <a:solidFill>
                <a:schemeClr val="bg1"/>
              </a:solidFill>
              <a:latin typeface="Avenir Next LT Pro" panose="020B0504020202020204" pitchFamily="34" charset="77"/>
            </a:endParaRPr>
          </a:p>
          <a:p>
            <a:r>
              <a:rPr lang="en-US" dirty="0">
                <a:solidFill>
                  <a:schemeClr val="bg1"/>
                </a:solidFill>
                <a:latin typeface="Avenir Next LT Pro" panose="020B0504020202020204" pitchFamily="34" charset="77"/>
              </a:rPr>
              <a:t>For this reason, </a:t>
            </a:r>
            <a:r>
              <a:rPr lang="en-US" dirty="0" err="1">
                <a:solidFill>
                  <a:schemeClr val="bg1"/>
                </a:solidFill>
                <a:latin typeface="Avenir Next LT Pro" panose="020B0504020202020204" pitchFamily="34" charset="77"/>
              </a:rPr>
              <a:t>Cassus</a:t>
            </a:r>
            <a:r>
              <a:rPr lang="en-US" dirty="0">
                <a:solidFill>
                  <a:schemeClr val="bg1"/>
                </a:solidFill>
                <a:latin typeface="Avenir Next LT Pro" panose="020B0504020202020204" pitchFamily="34" charset="77"/>
              </a:rPr>
              <a:t> Media is proud to be an official Constant Contact partner.</a:t>
            </a:r>
          </a:p>
          <a:p>
            <a:endParaRPr lang="en-US" dirty="0">
              <a:solidFill>
                <a:schemeClr val="bg1"/>
              </a:solidFill>
              <a:latin typeface="Avenir Next LT Pro" panose="020B0504020202020204" pitchFamily="34" charset="77"/>
            </a:endParaRPr>
          </a:p>
          <a:p>
            <a:endParaRPr lang="en-US" dirty="0">
              <a:solidFill>
                <a:schemeClr val="bg1"/>
              </a:solidFill>
              <a:latin typeface="Avenir Next LT Pro" panose="020B0504020202020204" pitchFamily="34" charset="77"/>
            </a:endParaRPr>
          </a:p>
          <a:p>
            <a:endParaRPr lang="en-US" dirty="0">
              <a:solidFill>
                <a:schemeClr val="bg1"/>
              </a:solidFill>
              <a:latin typeface="Avenir Next LT Pro" panose="020B0504020202020204" pitchFamily="34" charset="77"/>
            </a:endParaRPr>
          </a:p>
          <a:p>
            <a:endParaRPr lang="en-US" dirty="0">
              <a:solidFill>
                <a:schemeClr val="bg1"/>
              </a:solidFill>
              <a:latin typeface="Avenir Next LT Pro" panose="020B0504020202020204" pitchFamily="34" charset="77"/>
            </a:endParaRPr>
          </a:p>
        </p:txBody>
      </p:sp>
      <p:pic>
        <p:nvPicPr>
          <p:cNvPr id="2050" name="Picture 2" descr="Constant Contact Partner | Flight Path Creative">
            <a:extLst>
              <a:ext uri="{FF2B5EF4-FFF2-40B4-BE49-F238E27FC236}">
                <a16:creationId xmlns:a16="http://schemas.microsoft.com/office/drawing/2014/main" id="{371C7942-F827-B08D-F0FB-FD92DBFE29F9}"/>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641785" y="5024621"/>
            <a:ext cx="4908430" cy="1001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94663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black and white logo&#10;&#10;Description automatically generated">
            <a:extLst>
              <a:ext uri="{FF2B5EF4-FFF2-40B4-BE49-F238E27FC236}">
                <a16:creationId xmlns:a16="http://schemas.microsoft.com/office/drawing/2014/main" id="{E0DE63F3-9E8C-8426-76F0-7B20AA77F5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7867" y="245534"/>
            <a:ext cx="2540000" cy="508000"/>
          </a:xfrm>
          <a:prstGeom prst="rect">
            <a:avLst/>
          </a:prstGeom>
        </p:spPr>
      </p:pic>
      <p:sp>
        <p:nvSpPr>
          <p:cNvPr id="9" name="TextBox 8">
            <a:extLst>
              <a:ext uri="{FF2B5EF4-FFF2-40B4-BE49-F238E27FC236}">
                <a16:creationId xmlns:a16="http://schemas.microsoft.com/office/drawing/2014/main" id="{4A6FBA26-49CA-7993-3C2D-6D951327B0BF}"/>
              </a:ext>
            </a:extLst>
          </p:cNvPr>
          <p:cNvSpPr txBox="1"/>
          <p:nvPr/>
        </p:nvSpPr>
        <p:spPr>
          <a:xfrm>
            <a:off x="3572933" y="145591"/>
            <a:ext cx="8331200" cy="707886"/>
          </a:xfrm>
          <a:prstGeom prst="rect">
            <a:avLst/>
          </a:prstGeom>
          <a:noFill/>
        </p:spPr>
        <p:txBody>
          <a:bodyPr wrap="square" rtlCol="0">
            <a:spAutoFit/>
          </a:bodyPr>
          <a:lstStyle/>
          <a:p>
            <a:pPr algn="r"/>
            <a:r>
              <a:rPr lang="en-US" sz="4000" dirty="0">
                <a:solidFill>
                  <a:schemeClr val="bg1"/>
                </a:solidFill>
                <a:latin typeface="Avenir Next LT Pro Light" panose="020F0302020204030204" pitchFamily="34" charset="0"/>
                <a:ea typeface="Open Sans" pitchFamily="2" charset="0"/>
                <a:cs typeface="Avenir Next LT Pro Light" panose="020F0302020204030204" pitchFamily="34" charset="0"/>
              </a:rPr>
              <a:t>Training &amp; Consulting | </a:t>
            </a:r>
            <a:r>
              <a:rPr lang="en-US" sz="4000" b="1" dirty="0">
                <a:solidFill>
                  <a:schemeClr val="bg1"/>
                </a:solidFill>
                <a:latin typeface="Avenir Next LT Pro" panose="020B0504020202020204" pitchFamily="34" charset="77"/>
                <a:ea typeface="Open Sans" pitchFamily="2" charset="0"/>
                <a:cs typeface="Avenir Next LT Pro Light" panose="020F0302020204030204" pitchFamily="34" charset="0"/>
              </a:rPr>
              <a:t>Zoom Clips</a:t>
            </a:r>
          </a:p>
        </p:txBody>
      </p:sp>
      <p:pic>
        <p:nvPicPr>
          <p:cNvPr id="3" name="Picture 2" descr="Cartoon of a penguin holding a wand&#10;&#10;Description automatically generated">
            <a:extLst>
              <a:ext uri="{FF2B5EF4-FFF2-40B4-BE49-F238E27FC236}">
                <a16:creationId xmlns:a16="http://schemas.microsoft.com/office/drawing/2014/main" id="{BB42B677-8EB1-C7B4-41D7-C6A23745E46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0" y="1261967"/>
            <a:ext cx="3325408" cy="3004112"/>
          </a:xfrm>
          <a:prstGeom prst="rect">
            <a:avLst/>
          </a:prstGeom>
        </p:spPr>
      </p:pic>
      <p:sp>
        <p:nvSpPr>
          <p:cNvPr id="5" name="TextBox 4">
            <a:extLst>
              <a:ext uri="{FF2B5EF4-FFF2-40B4-BE49-F238E27FC236}">
                <a16:creationId xmlns:a16="http://schemas.microsoft.com/office/drawing/2014/main" id="{ABC080AE-EA1E-BE68-EA5C-B28D257F2225}"/>
              </a:ext>
            </a:extLst>
          </p:cNvPr>
          <p:cNvSpPr txBox="1"/>
          <p:nvPr/>
        </p:nvSpPr>
        <p:spPr>
          <a:xfrm>
            <a:off x="2941608" y="1563694"/>
            <a:ext cx="8871163" cy="2585323"/>
          </a:xfrm>
          <a:prstGeom prst="rect">
            <a:avLst/>
          </a:prstGeom>
          <a:noFill/>
        </p:spPr>
        <p:txBody>
          <a:bodyPr wrap="square" rtlCol="0">
            <a:spAutoFit/>
          </a:bodyPr>
          <a:lstStyle/>
          <a:p>
            <a:r>
              <a:rPr lang="en-US" dirty="0">
                <a:solidFill>
                  <a:schemeClr val="bg1"/>
                </a:solidFill>
                <a:latin typeface="Avenir Next LT Pro" panose="020B0504020202020204" pitchFamily="34" charset="77"/>
              </a:rPr>
              <a:t>We believe that teaching our clients is a more effective approach to consulting. That’s why we offer video training modules for specific questions or concerns.</a:t>
            </a:r>
          </a:p>
          <a:p>
            <a:endParaRPr lang="en-US" dirty="0">
              <a:solidFill>
                <a:schemeClr val="bg1"/>
              </a:solidFill>
              <a:latin typeface="Avenir Next LT Pro" panose="020B0504020202020204" pitchFamily="34" charset="77"/>
            </a:endParaRPr>
          </a:p>
          <a:p>
            <a:r>
              <a:rPr lang="en-US" dirty="0">
                <a:solidFill>
                  <a:schemeClr val="bg1"/>
                </a:solidFill>
                <a:latin typeface="Avenir Next LT Pro" panose="020B0504020202020204" pitchFamily="34" charset="77"/>
              </a:rPr>
              <a:t>We primarily offer virtual trainings with many of our clients by sending a </a:t>
            </a:r>
            <a:r>
              <a:rPr lang="en-US" b="1" u="sng" dirty="0">
                <a:solidFill>
                  <a:schemeClr val="bg1"/>
                </a:solidFill>
                <a:latin typeface="Avenir Next LT Pro" panose="020B0504020202020204" pitchFamily="34" charset="77"/>
              </a:rPr>
              <a:t>Zoom Clip</a:t>
            </a:r>
            <a:r>
              <a:rPr lang="en-US" b="1" dirty="0">
                <a:solidFill>
                  <a:schemeClr val="bg1"/>
                </a:solidFill>
                <a:latin typeface="Avenir Next LT Pro" panose="020B0504020202020204" pitchFamily="34" charset="77"/>
              </a:rPr>
              <a:t> </a:t>
            </a:r>
            <a:r>
              <a:rPr lang="en-US" dirty="0">
                <a:solidFill>
                  <a:schemeClr val="bg1"/>
                </a:solidFill>
                <a:latin typeface="Avenir Next LT Pro" panose="020B0504020202020204" pitchFamily="34" charset="77"/>
              </a:rPr>
              <a:t>link, and these videos can be converted into course or training videos if need be. </a:t>
            </a:r>
          </a:p>
          <a:p>
            <a:endParaRPr lang="en-US" dirty="0">
              <a:solidFill>
                <a:schemeClr val="bg1"/>
              </a:solidFill>
              <a:latin typeface="Avenir Next LT Pro" panose="020B0504020202020204" pitchFamily="34" charset="77"/>
            </a:endParaRPr>
          </a:p>
          <a:p>
            <a:r>
              <a:rPr lang="en-US" dirty="0">
                <a:solidFill>
                  <a:schemeClr val="bg1"/>
                </a:solidFill>
                <a:latin typeface="Avenir Next LT Pro" panose="020B0504020202020204" pitchFamily="34" charset="77"/>
              </a:rPr>
              <a:t>Of course, we also meet with our clients via Zoom (or their preferred video chat software such as Teams, Google Meet, etc.) and spend time teaching them what they need to know so we can work together more easily.</a:t>
            </a:r>
          </a:p>
        </p:txBody>
      </p:sp>
      <p:pic>
        <p:nvPicPr>
          <p:cNvPr id="1028" name="Picture 4">
            <a:extLst>
              <a:ext uri="{FF2B5EF4-FFF2-40B4-BE49-F238E27FC236}">
                <a16:creationId xmlns:a16="http://schemas.microsoft.com/office/drawing/2014/main" id="{BFCB782B-FE36-148F-29B6-1B3C05980449}"/>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572933" y="4826560"/>
            <a:ext cx="1819044" cy="40928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icrosoft Teams Logo Icon (2024) - Free Download PNG, SVG, AI">
            <a:extLst>
              <a:ext uri="{FF2B5EF4-FFF2-40B4-BE49-F238E27FC236}">
                <a16:creationId xmlns:a16="http://schemas.microsoft.com/office/drawing/2014/main" id="{544D19E4-ADC6-2408-7BD4-8AE285F96DB9}"/>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523875" y="4822855"/>
            <a:ext cx="653944" cy="60924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Meet">
            <a:extLst>
              <a:ext uri="{FF2B5EF4-FFF2-40B4-BE49-F238E27FC236}">
                <a16:creationId xmlns:a16="http://schemas.microsoft.com/office/drawing/2014/main" id="{D6A7EFB2-6123-CC0B-8146-C45E132E9DBD}"/>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151987" y="4727743"/>
            <a:ext cx="799463" cy="79946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F5EEE1F9-288B-A057-D128-76EB8EB8E716}"/>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5917697" y="4822855"/>
            <a:ext cx="846168" cy="6092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20059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black and white logo&#10;&#10;Description automatically generated">
            <a:extLst>
              <a:ext uri="{FF2B5EF4-FFF2-40B4-BE49-F238E27FC236}">
                <a16:creationId xmlns:a16="http://schemas.microsoft.com/office/drawing/2014/main" id="{E0DE63F3-9E8C-8426-76F0-7B20AA77F5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7867" y="245534"/>
            <a:ext cx="2540000" cy="508000"/>
          </a:xfrm>
          <a:prstGeom prst="rect">
            <a:avLst/>
          </a:prstGeom>
        </p:spPr>
      </p:pic>
      <p:sp>
        <p:nvSpPr>
          <p:cNvPr id="9" name="TextBox 8">
            <a:extLst>
              <a:ext uri="{FF2B5EF4-FFF2-40B4-BE49-F238E27FC236}">
                <a16:creationId xmlns:a16="http://schemas.microsoft.com/office/drawing/2014/main" id="{4A6FBA26-49CA-7993-3C2D-6D951327B0BF}"/>
              </a:ext>
            </a:extLst>
          </p:cNvPr>
          <p:cNvSpPr txBox="1"/>
          <p:nvPr/>
        </p:nvSpPr>
        <p:spPr>
          <a:xfrm>
            <a:off x="3001992" y="145591"/>
            <a:ext cx="8902141" cy="707886"/>
          </a:xfrm>
          <a:prstGeom prst="rect">
            <a:avLst/>
          </a:prstGeom>
          <a:noFill/>
        </p:spPr>
        <p:txBody>
          <a:bodyPr wrap="square" rtlCol="0">
            <a:spAutoFit/>
          </a:bodyPr>
          <a:lstStyle/>
          <a:p>
            <a:pPr algn="r"/>
            <a:r>
              <a:rPr lang="en-US" sz="4000" dirty="0">
                <a:solidFill>
                  <a:schemeClr val="bg1"/>
                </a:solidFill>
                <a:latin typeface="Avenir Next LT Pro Light" panose="020F0302020204030204" pitchFamily="34" charset="0"/>
                <a:ea typeface="Open Sans" pitchFamily="2" charset="0"/>
                <a:cs typeface="Avenir Next LT Pro Light" panose="020F0302020204030204" pitchFamily="34" charset="0"/>
              </a:rPr>
              <a:t>Mission &amp; Goals | </a:t>
            </a:r>
            <a:r>
              <a:rPr lang="en-US" sz="4000" b="1" dirty="0">
                <a:solidFill>
                  <a:schemeClr val="bg1"/>
                </a:solidFill>
                <a:latin typeface="Avenir Next LT Pro" panose="020B0504020202020204" pitchFamily="34" charset="77"/>
                <a:ea typeface="Open Sans" pitchFamily="2" charset="0"/>
                <a:cs typeface="Avenir Next LT Pro Light" panose="020F0302020204030204" pitchFamily="34" charset="0"/>
              </a:rPr>
              <a:t>Getting It Done</a:t>
            </a:r>
          </a:p>
        </p:txBody>
      </p:sp>
      <p:pic>
        <p:nvPicPr>
          <p:cNvPr id="3" name="Picture 2" descr="A cartoon penguin wearing a suit and tie&#10;&#10;Description automatically generated">
            <a:extLst>
              <a:ext uri="{FF2B5EF4-FFF2-40B4-BE49-F238E27FC236}">
                <a16:creationId xmlns:a16="http://schemas.microsoft.com/office/drawing/2014/main" id="{4CB1D9A0-0BC7-6051-36BA-150C836EBE8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9464" y="2189692"/>
            <a:ext cx="2981259" cy="2989252"/>
          </a:xfrm>
          <a:prstGeom prst="rect">
            <a:avLst/>
          </a:prstGeom>
        </p:spPr>
      </p:pic>
      <p:sp>
        <p:nvSpPr>
          <p:cNvPr id="5" name="TextBox 4">
            <a:extLst>
              <a:ext uri="{FF2B5EF4-FFF2-40B4-BE49-F238E27FC236}">
                <a16:creationId xmlns:a16="http://schemas.microsoft.com/office/drawing/2014/main" id="{FA48B9BD-F34C-48A9-7896-583C43FF73E8}"/>
              </a:ext>
            </a:extLst>
          </p:cNvPr>
          <p:cNvSpPr txBox="1"/>
          <p:nvPr/>
        </p:nvSpPr>
        <p:spPr>
          <a:xfrm>
            <a:off x="2953588" y="2668656"/>
            <a:ext cx="8998948" cy="1477328"/>
          </a:xfrm>
          <a:prstGeom prst="rect">
            <a:avLst/>
          </a:prstGeom>
          <a:noFill/>
        </p:spPr>
        <p:txBody>
          <a:bodyPr wrap="square" rtlCol="0">
            <a:spAutoFit/>
          </a:bodyPr>
          <a:lstStyle/>
          <a:p>
            <a:r>
              <a:rPr lang="en-US" dirty="0">
                <a:solidFill>
                  <a:schemeClr val="bg1"/>
                </a:solidFill>
                <a:latin typeface="Avenir Next LT Pro" panose="020B0504020202020204" pitchFamily="34" charset="77"/>
              </a:rPr>
              <a:t>We believe in the clients that we choose to work with.</a:t>
            </a:r>
          </a:p>
          <a:p>
            <a:endParaRPr lang="en-US" dirty="0">
              <a:solidFill>
                <a:schemeClr val="bg1"/>
              </a:solidFill>
              <a:latin typeface="Avenir Next LT Pro" panose="020B0504020202020204" pitchFamily="34" charset="77"/>
            </a:endParaRPr>
          </a:p>
          <a:p>
            <a:r>
              <a:rPr lang="en-US" dirty="0">
                <a:solidFill>
                  <a:schemeClr val="bg1"/>
                </a:solidFill>
                <a:latin typeface="Avenir Next LT Pro" panose="020B0504020202020204" pitchFamily="34" charset="77"/>
              </a:rPr>
              <a:t>We don’t know everything, but what we do know how to do, we do it well.</a:t>
            </a:r>
          </a:p>
          <a:p>
            <a:endParaRPr lang="en-US" dirty="0">
              <a:solidFill>
                <a:schemeClr val="bg1"/>
              </a:solidFill>
              <a:latin typeface="Avenir Next LT Pro" panose="020B0504020202020204" pitchFamily="34" charset="77"/>
            </a:endParaRPr>
          </a:p>
          <a:p>
            <a:r>
              <a:rPr lang="en-US" b="1" dirty="0">
                <a:solidFill>
                  <a:schemeClr val="bg1"/>
                </a:solidFill>
                <a:latin typeface="Avenir Next LT Pro" panose="020B0504020202020204" pitchFamily="34" charset="77"/>
              </a:rPr>
              <a:t>Quality is our </a:t>
            </a:r>
            <a:r>
              <a:rPr lang="en-US" b="1" u="sng" dirty="0">
                <a:solidFill>
                  <a:schemeClr val="bg1"/>
                </a:solidFill>
                <a:latin typeface="Avenir Next LT Pro" panose="020B0504020202020204" pitchFamily="34" charset="77"/>
              </a:rPr>
              <a:t>goal</a:t>
            </a:r>
            <a:r>
              <a:rPr lang="en-US" b="1" dirty="0">
                <a:solidFill>
                  <a:schemeClr val="bg1"/>
                </a:solidFill>
                <a:latin typeface="Avenir Next LT Pro" panose="020B0504020202020204" pitchFamily="34" charset="77"/>
              </a:rPr>
              <a:t>, and accomplishing </a:t>
            </a:r>
            <a:r>
              <a:rPr lang="en-US" b="1" i="1" dirty="0">
                <a:solidFill>
                  <a:schemeClr val="bg1"/>
                </a:solidFill>
                <a:latin typeface="Avenir Next LT Pro" panose="020B0504020202020204" pitchFamily="34" charset="77"/>
              </a:rPr>
              <a:t>your</a:t>
            </a:r>
            <a:r>
              <a:rPr lang="en-US" b="1" dirty="0">
                <a:solidFill>
                  <a:schemeClr val="bg1"/>
                </a:solidFill>
                <a:latin typeface="Avenir Next LT Pro" panose="020B0504020202020204" pitchFamily="34" charset="77"/>
              </a:rPr>
              <a:t> organization’s goals is our </a:t>
            </a:r>
            <a:r>
              <a:rPr lang="en-US" b="1" u="sng" dirty="0">
                <a:solidFill>
                  <a:schemeClr val="bg1"/>
                </a:solidFill>
                <a:latin typeface="Avenir Next LT Pro" panose="020B0504020202020204" pitchFamily="34" charset="77"/>
              </a:rPr>
              <a:t>mission</a:t>
            </a:r>
            <a:r>
              <a:rPr lang="en-US" b="1" dirty="0">
                <a:solidFill>
                  <a:schemeClr val="bg1"/>
                </a:solidFill>
                <a:latin typeface="Avenir Next LT Pro" panose="020B0504020202020204" pitchFamily="34" charset="77"/>
              </a:rPr>
              <a:t>.</a:t>
            </a:r>
          </a:p>
        </p:txBody>
      </p:sp>
    </p:spTree>
    <p:extLst>
      <p:ext uri="{BB962C8B-B14F-4D97-AF65-F5344CB8AC3E}">
        <p14:creationId xmlns:p14="http://schemas.microsoft.com/office/powerpoint/2010/main" val="24440282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black and white logo&#10;&#10;Description automatically generated">
            <a:extLst>
              <a:ext uri="{FF2B5EF4-FFF2-40B4-BE49-F238E27FC236}">
                <a16:creationId xmlns:a16="http://schemas.microsoft.com/office/drawing/2014/main" id="{E0DE63F3-9E8C-8426-76F0-7B20AA77F5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7867" y="245534"/>
            <a:ext cx="2540000" cy="508000"/>
          </a:xfrm>
          <a:prstGeom prst="rect">
            <a:avLst/>
          </a:prstGeom>
        </p:spPr>
      </p:pic>
      <p:sp>
        <p:nvSpPr>
          <p:cNvPr id="14" name="TextBox 13">
            <a:extLst>
              <a:ext uri="{FF2B5EF4-FFF2-40B4-BE49-F238E27FC236}">
                <a16:creationId xmlns:a16="http://schemas.microsoft.com/office/drawing/2014/main" id="{DC20A56B-179E-7E48-F338-6D3D069E6F2E}"/>
              </a:ext>
            </a:extLst>
          </p:cNvPr>
          <p:cNvSpPr txBox="1"/>
          <p:nvPr/>
        </p:nvSpPr>
        <p:spPr>
          <a:xfrm>
            <a:off x="1930400" y="3075057"/>
            <a:ext cx="8331200" cy="707886"/>
          </a:xfrm>
          <a:prstGeom prst="rect">
            <a:avLst/>
          </a:prstGeom>
          <a:noFill/>
        </p:spPr>
        <p:txBody>
          <a:bodyPr wrap="square" rtlCol="0">
            <a:spAutoFit/>
          </a:bodyPr>
          <a:lstStyle/>
          <a:p>
            <a:pPr algn="ctr"/>
            <a:r>
              <a:rPr lang="en-US" sz="4000" dirty="0">
                <a:solidFill>
                  <a:schemeClr val="bg1"/>
                </a:solidFill>
                <a:latin typeface="Avenir Next LT Pro Light" panose="020F0302020204030204" pitchFamily="34" charset="0"/>
                <a:ea typeface="Open Sans" pitchFamily="2" charset="0"/>
                <a:cs typeface="Avenir Next LT Pro Light" panose="020F0302020204030204" pitchFamily="34" charset="0"/>
              </a:rPr>
              <a:t>Wrapping It Up | </a:t>
            </a:r>
            <a:r>
              <a:rPr lang="en-US" sz="4000" b="1" dirty="0">
                <a:solidFill>
                  <a:schemeClr val="bg1"/>
                </a:solidFill>
                <a:latin typeface="Avenir Next LT Pro" panose="020B0504020202020204" pitchFamily="34" charset="77"/>
                <a:ea typeface="Open Sans" pitchFamily="2" charset="0"/>
                <a:cs typeface="Avenir Next LT Pro Light" panose="020F0302020204030204" pitchFamily="34" charset="0"/>
              </a:rPr>
              <a:t>About Us</a:t>
            </a:r>
          </a:p>
        </p:txBody>
      </p:sp>
    </p:spTree>
    <p:extLst>
      <p:ext uri="{BB962C8B-B14F-4D97-AF65-F5344CB8AC3E}">
        <p14:creationId xmlns:p14="http://schemas.microsoft.com/office/powerpoint/2010/main" val="20768080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black and white logo&#10;&#10;Description automatically generated">
            <a:extLst>
              <a:ext uri="{FF2B5EF4-FFF2-40B4-BE49-F238E27FC236}">
                <a16:creationId xmlns:a16="http://schemas.microsoft.com/office/drawing/2014/main" id="{E0DE63F3-9E8C-8426-76F0-7B20AA77F5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7867" y="245534"/>
            <a:ext cx="2540000" cy="508000"/>
          </a:xfrm>
          <a:prstGeom prst="rect">
            <a:avLst/>
          </a:prstGeom>
        </p:spPr>
      </p:pic>
      <p:sp>
        <p:nvSpPr>
          <p:cNvPr id="9" name="TextBox 8">
            <a:extLst>
              <a:ext uri="{FF2B5EF4-FFF2-40B4-BE49-F238E27FC236}">
                <a16:creationId xmlns:a16="http://schemas.microsoft.com/office/drawing/2014/main" id="{4A6FBA26-49CA-7993-3C2D-6D951327B0BF}"/>
              </a:ext>
            </a:extLst>
          </p:cNvPr>
          <p:cNvSpPr txBox="1"/>
          <p:nvPr/>
        </p:nvSpPr>
        <p:spPr>
          <a:xfrm>
            <a:off x="3239311" y="145591"/>
            <a:ext cx="8664822" cy="707886"/>
          </a:xfrm>
          <a:prstGeom prst="rect">
            <a:avLst/>
          </a:prstGeom>
          <a:noFill/>
        </p:spPr>
        <p:txBody>
          <a:bodyPr wrap="square" rtlCol="0">
            <a:spAutoFit/>
          </a:bodyPr>
          <a:lstStyle/>
          <a:p>
            <a:pPr algn="r"/>
            <a:r>
              <a:rPr lang="en-US" sz="4000" dirty="0">
                <a:solidFill>
                  <a:schemeClr val="bg1"/>
                </a:solidFill>
                <a:latin typeface="Avenir Next LT Pro Light" panose="020F0302020204030204" pitchFamily="34" charset="0"/>
                <a:ea typeface="Open Sans" pitchFamily="2" charset="0"/>
                <a:cs typeface="Avenir Next LT Pro Light" panose="020F0302020204030204" pitchFamily="34" charset="0"/>
              </a:rPr>
              <a:t>About Us | </a:t>
            </a:r>
            <a:r>
              <a:rPr lang="en-US" sz="4000" b="1" dirty="0">
                <a:solidFill>
                  <a:schemeClr val="bg1"/>
                </a:solidFill>
                <a:latin typeface="Avenir Next LT Pro" panose="020B0504020202020204" pitchFamily="34" charset="77"/>
                <a:ea typeface="Open Sans" pitchFamily="2" charset="0"/>
                <a:cs typeface="Avenir Next LT Pro Light" panose="020F0302020204030204" pitchFamily="34" charset="0"/>
              </a:rPr>
              <a:t>Leadership</a:t>
            </a:r>
          </a:p>
        </p:txBody>
      </p:sp>
      <p:pic>
        <p:nvPicPr>
          <p:cNvPr id="3" name="Picture 2" descr="A person with glasses smiling&#10;&#10;Description automatically generated">
            <a:extLst>
              <a:ext uri="{FF2B5EF4-FFF2-40B4-BE49-F238E27FC236}">
                <a16:creationId xmlns:a16="http://schemas.microsoft.com/office/drawing/2014/main" id="{879185F5-7C11-B0F7-D717-8779DEF8938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7867" y="1314829"/>
            <a:ext cx="2227634" cy="2227634"/>
          </a:xfrm>
          <a:prstGeom prst="rect">
            <a:avLst/>
          </a:prstGeom>
        </p:spPr>
      </p:pic>
      <p:sp>
        <p:nvSpPr>
          <p:cNvPr id="4" name="TextBox 3">
            <a:extLst>
              <a:ext uri="{FF2B5EF4-FFF2-40B4-BE49-F238E27FC236}">
                <a16:creationId xmlns:a16="http://schemas.microsoft.com/office/drawing/2014/main" id="{8811E228-5EC7-E4BA-5B3F-6F081D18986A}"/>
              </a:ext>
            </a:extLst>
          </p:cNvPr>
          <p:cNvSpPr txBox="1"/>
          <p:nvPr/>
        </p:nvSpPr>
        <p:spPr>
          <a:xfrm>
            <a:off x="2617318" y="1467009"/>
            <a:ext cx="9286815" cy="1754326"/>
          </a:xfrm>
          <a:prstGeom prst="rect">
            <a:avLst/>
          </a:prstGeom>
          <a:noFill/>
        </p:spPr>
        <p:txBody>
          <a:bodyPr wrap="square" rtlCol="0">
            <a:spAutoFit/>
          </a:bodyPr>
          <a:lstStyle/>
          <a:p>
            <a:r>
              <a:rPr lang="en-US" sz="1200" dirty="0">
                <a:solidFill>
                  <a:schemeClr val="bg1"/>
                </a:solidFill>
                <a:latin typeface="Avenir Next LT Pro" panose="020B0504020202020204" pitchFamily="34" charset="77"/>
              </a:rPr>
              <a:t>Paul Cassarly is the original founder, President, and CEO of </a:t>
            </a:r>
            <a:r>
              <a:rPr lang="en-US" sz="1200" dirty="0" err="1">
                <a:solidFill>
                  <a:schemeClr val="bg1"/>
                </a:solidFill>
                <a:latin typeface="Avenir Next LT Pro" panose="020B0504020202020204" pitchFamily="34" charset="77"/>
              </a:rPr>
              <a:t>Cassus</a:t>
            </a:r>
            <a:r>
              <a:rPr lang="en-US" sz="1200" dirty="0">
                <a:solidFill>
                  <a:schemeClr val="bg1"/>
                </a:solidFill>
                <a:latin typeface="Avenir Next LT Pro" panose="020B0504020202020204" pitchFamily="34" charset="77"/>
              </a:rPr>
              <a:t> Media LLC. After attending Penn State University as a trumpet &amp; music education major for two years, Paul decided to serve his country; he served in “The Commandant’s Own” U.S. Marine Drum &amp; Bugle Corps as a 5512 soprano bugler until 2015.</a:t>
            </a:r>
          </a:p>
          <a:p>
            <a:endParaRPr lang="en-US" sz="1200" dirty="0">
              <a:solidFill>
                <a:schemeClr val="bg1"/>
              </a:solidFill>
              <a:latin typeface="Avenir Next LT Pro" panose="020B0504020202020204" pitchFamily="34" charset="77"/>
            </a:endParaRPr>
          </a:p>
          <a:p>
            <a:r>
              <a:rPr lang="en-US" sz="1200" dirty="0">
                <a:solidFill>
                  <a:schemeClr val="bg1"/>
                </a:solidFill>
                <a:latin typeface="Avenir Next LT Pro" panose="020B0504020202020204" pitchFamily="34" charset="77"/>
              </a:rPr>
              <a:t>After the service, Paul pursued website design as a freelance career, quickly developing services that led to creating this company.</a:t>
            </a:r>
          </a:p>
          <a:p>
            <a:endParaRPr lang="en-US" sz="1200" dirty="0">
              <a:solidFill>
                <a:schemeClr val="bg1"/>
              </a:solidFill>
              <a:latin typeface="Avenir Next LT Pro" panose="020B0504020202020204" pitchFamily="34" charset="77"/>
            </a:endParaRPr>
          </a:p>
          <a:p>
            <a:r>
              <a:rPr lang="en-US" sz="1200" dirty="0">
                <a:solidFill>
                  <a:schemeClr val="bg1"/>
                </a:solidFill>
                <a:latin typeface="Avenir Next LT Pro" panose="020B0504020202020204" pitchFamily="34" charset="77"/>
              </a:rPr>
              <a:t>He founded </a:t>
            </a:r>
            <a:r>
              <a:rPr lang="en-US" sz="1200" dirty="0" err="1">
                <a:solidFill>
                  <a:schemeClr val="bg1"/>
                </a:solidFill>
                <a:latin typeface="Avenir Next LT Pro" panose="020B0504020202020204" pitchFamily="34" charset="77"/>
              </a:rPr>
              <a:t>Cassus</a:t>
            </a:r>
            <a:r>
              <a:rPr lang="en-US" sz="1200" dirty="0">
                <a:solidFill>
                  <a:schemeClr val="bg1"/>
                </a:solidFill>
                <a:latin typeface="Avenir Next LT Pro" panose="020B0504020202020204" pitchFamily="34" charset="77"/>
              </a:rPr>
              <a:t> Media in 2017, and finished his Bachelors of Professional Studies from Berklee College of Music in 2019. Paul is the primary driver of </a:t>
            </a:r>
            <a:r>
              <a:rPr lang="en-US" sz="1200" dirty="0" err="1">
                <a:solidFill>
                  <a:schemeClr val="bg1"/>
                </a:solidFill>
                <a:latin typeface="Avenir Next LT Pro" panose="020B0504020202020204" pitchFamily="34" charset="77"/>
              </a:rPr>
              <a:t>Cassus</a:t>
            </a:r>
            <a:r>
              <a:rPr lang="en-US" sz="1200" dirty="0">
                <a:solidFill>
                  <a:schemeClr val="bg1"/>
                </a:solidFill>
                <a:latin typeface="Avenir Next LT Pro" panose="020B0504020202020204" pitchFamily="34" charset="77"/>
              </a:rPr>
              <a:t> Media’s internal operations, sales, and day-to-day tasks while learning how to delegate effectively in the face of rapid organizational growth from within.</a:t>
            </a:r>
          </a:p>
        </p:txBody>
      </p:sp>
      <p:pic>
        <p:nvPicPr>
          <p:cNvPr id="6" name="Picture 5" descr="A person smiling at the camera&#10;&#10;Description automatically generated">
            <a:extLst>
              <a:ext uri="{FF2B5EF4-FFF2-40B4-BE49-F238E27FC236}">
                <a16:creationId xmlns:a16="http://schemas.microsoft.com/office/drawing/2014/main" id="{2BB296A1-EF31-6CFC-FADF-01016C11FA1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87867" y="4103758"/>
            <a:ext cx="2227634" cy="2227634"/>
          </a:xfrm>
          <a:prstGeom prst="rect">
            <a:avLst/>
          </a:prstGeom>
        </p:spPr>
      </p:pic>
      <p:sp>
        <p:nvSpPr>
          <p:cNvPr id="7" name="TextBox 6">
            <a:extLst>
              <a:ext uri="{FF2B5EF4-FFF2-40B4-BE49-F238E27FC236}">
                <a16:creationId xmlns:a16="http://schemas.microsoft.com/office/drawing/2014/main" id="{C10F83EB-7B92-99E3-6FD7-DDD90FFE9DE7}"/>
              </a:ext>
            </a:extLst>
          </p:cNvPr>
          <p:cNvSpPr txBox="1"/>
          <p:nvPr/>
        </p:nvSpPr>
        <p:spPr>
          <a:xfrm>
            <a:off x="2617317" y="4432745"/>
            <a:ext cx="9286815" cy="1569660"/>
          </a:xfrm>
          <a:prstGeom prst="rect">
            <a:avLst/>
          </a:prstGeom>
          <a:noFill/>
        </p:spPr>
        <p:txBody>
          <a:bodyPr wrap="square" rtlCol="0">
            <a:spAutoFit/>
          </a:bodyPr>
          <a:lstStyle/>
          <a:p>
            <a:r>
              <a:rPr lang="en-US" sz="1200" dirty="0">
                <a:solidFill>
                  <a:schemeClr val="bg1"/>
                </a:solidFill>
                <a:latin typeface="Avenir Next LT Pro" panose="020B0504020202020204" pitchFamily="34" charset="77"/>
              </a:rPr>
              <a:t>Jeffrey Wilson is the silent partner, Vice President, and COO of </a:t>
            </a:r>
            <a:r>
              <a:rPr lang="en-US" sz="1200" dirty="0" err="1">
                <a:solidFill>
                  <a:schemeClr val="bg1"/>
                </a:solidFill>
                <a:latin typeface="Avenir Next LT Pro" panose="020B0504020202020204" pitchFamily="34" charset="77"/>
              </a:rPr>
              <a:t>Cassus</a:t>
            </a:r>
            <a:r>
              <a:rPr lang="en-US" sz="1200" dirty="0">
                <a:solidFill>
                  <a:schemeClr val="bg1"/>
                </a:solidFill>
                <a:latin typeface="Avenir Next LT Pro" panose="020B0504020202020204" pitchFamily="34" charset="77"/>
              </a:rPr>
              <a:t> Media LLC. As a seasoned entrepreneur and sales executive with 28 years of success and experience, Jeff began his career in the hard-driving advertising sales markets of Erie, PA, Washington, DC, and State College, PA.</a:t>
            </a:r>
          </a:p>
          <a:p>
            <a:endParaRPr lang="en-US" sz="1200" dirty="0">
              <a:solidFill>
                <a:schemeClr val="bg1"/>
              </a:solidFill>
              <a:latin typeface="Avenir Next LT Pro" panose="020B0504020202020204" pitchFamily="34" charset="77"/>
            </a:endParaRPr>
          </a:p>
          <a:p>
            <a:r>
              <a:rPr lang="en-US" sz="1200" dirty="0">
                <a:solidFill>
                  <a:schemeClr val="bg1"/>
                </a:solidFill>
                <a:latin typeface="Avenir Next LT Pro" panose="020B0504020202020204" pitchFamily="34" charset="77"/>
              </a:rPr>
              <a:t>For the past 10 years, Jeff founded an innovative tax credit business facilitating the Pennsylvania Educational Improvement Tax Credit program through a network of private and public schools in Pennsylvania. Jeff lives in Bedford, PA with his wife and daughters. His favorite quote on entrepreneurship is from St. Augustine, “You plan a tower that will pierce the clouds? Lay first the foundation of humility.”</a:t>
            </a:r>
          </a:p>
        </p:txBody>
      </p:sp>
    </p:spTree>
    <p:extLst>
      <p:ext uri="{BB962C8B-B14F-4D97-AF65-F5344CB8AC3E}">
        <p14:creationId xmlns:p14="http://schemas.microsoft.com/office/powerpoint/2010/main" val="28229253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black and white logo&#10;&#10;Description automatically generated">
            <a:extLst>
              <a:ext uri="{FF2B5EF4-FFF2-40B4-BE49-F238E27FC236}">
                <a16:creationId xmlns:a16="http://schemas.microsoft.com/office/drawing/2014/main" id="{E0DE63F3-9E8C-8426-76F0-7B20AA77F5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7867" y="245534"/>
            <a:ext cx="2540000" cy="508000"/>
          </a:xfrm>
          <a:prstGeom prst="rect">
            <a:avLst/>
          </a:prstGeom>
        </p:spPr>
      </p:pic>
      <p:sp>
        <p:nvSpPr>
          <p:cNvPr id="9" name="TextBox 8">
            <a:extLst>
              <a:ext uri="{FF2B5EF4-FFF2-40B4-BE49-F238E27FC236}">
                <a16:creationId xmlns:a16="http://schemas.microsoft.com/office/drawing/2014/main" id="{4A6FBA26-49CA-7993-3C2D-6D951327B0BF}"/>
              </a:ext>
            </a:extLst>
          </p:cNvPr>
          <p:cNvSpPr txBox="1"/>
          <p:nvPr/>
        </p:nvSpPr>
        <p:spPr>
          <a:xfrm>
            <a:off x="3239311" y="145591"/>
            <a:ext cx="8664822" cy="707886"/>
          </a:xfrm>
          <a:prstGeom prst="rect">
            <a:avLst/>
          </a:prstGeom>
          <a:noFill/>
        </p:spPr>
        <p:txBody>
          <a:bodyPr wrap="square" rtlCol="0">
            <a:spAutoFit/>
          </a:bodyPr>
          <a:lstStyle/>
          <a:p>
            <a:pPr algn="r"/>
            <a:r>
              <a:rPr lang="en-US" sz="4000" dirty="0">
                <a:solidFill>
                  <a:schemeClr val="bg1"/>
                </a:solidFill>
                <a:latin typeface="Avenir Next LT Pro Light" panose="020F0302020204030204" pitchFamily="34" charset="0"/>
                <a:ea typeface="Open Sans" pitchFamily="2" charset="0"/>
                <a:cs typeface="Avenir Next LT Pro Light" panose="020F0302020204030204" pitchFamily="34" charset="0"/>
              </a:rPr>
              <a:t>About Us | </a:t>
            </a:r>
            <a:r>
              <a:rPr lang="en-US" sz="4000" b="1" dirty="0">
                <a:solidFill>
                  <a:schemeClr val="bg1"/>
                </a:solidFill>
                <a:latin typeface="Avenir Next LT Pro" panose="020B0504020202020204" pitchFamily="34" charset="77"/>
                <a:ea typeface="Open Sans" pitchFamily="2" charset="0"/>
                <a:cs typeface="Avenir Next LT Pro Light" panose="020F0302020204030204" pitchFamily="34" charset="0"/>
              </a:rPr>
              <a:t>Certifications</a:t>
            </a:r>
          </a:p>
        </p:txBody>
      </p:sp>
      <p:pic>
        <p:nvPicPr>
          <p:cNvPr id="6148" name="Picture 4" descr="BBB Accredited Financing Company | A+ Rating | Advantage+">
            <a:extLst>
              <a:ext uri="{FF2B5EF4-FFF2-40B4-BE49-F238E27FC236}">
                <a16:creationId xmlns:a16="http://schemas.microsoft.com/office/drawing/2014/main" id="{0D76ED30-08EC-FA85-93D4-20F8B303C63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7867" y="4518202"/>
            <a:ext cx="2903167" cy="140513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855F2B0-11DA-10A4-F7B6-393B0C3C2A6D}"/>
              </a:ext>
            </a:extLst>
          </p:cNvPr>
          <p:cNvSpPr txBox="1"/>
          <p:nvPr/>
        </p:nvSpPr>
        <p:spPr>
          <a:xfrm>
            <a:off x="3907998" y="1002274"/>
            <a:ext cx="7714489" cy="5078313"/>
          </a:xfrm>
          <a:prstGeom prst="rect">
            <a:avLst/>
          </a:prstGeom>
          <a:noFill/>
        </p:spPr>
        <p:txBody>
          <a:bodyPr wrap="square" rtlCol="0">
            <a:spAutoFit/>
          </a:bodyPr>
          <a:lstStyle/>
          <a:p>
            <a:r>
              <a:rPr lang="en-US" b="1" dirty="0">
                <a:solidFill>
                  <a:schemeClr val="bg1"/>
                </a:solidFill>
                <a:effectLst/>
                <a:latin typeface="Avenir Next LT Pro" panose="020B0504020202020204" pitchFamily="34" charset="77"/>
              </a:rPr>
              <a:t>NAICS CODES:</a:t>
            </a:r>
          </a:p>
          <a:p>
            <a:endParaRPr lang="en-US" dirty="0">
              <a:solidFill>
                <a:schemeClr val="bg1"/>
              </a:solidFill>
              <a:effectLst/>
              <a:latin typeface="Avenir Next LT Pro" panose="020B0504020202020204" pitchFamily="34" charset="77"/>
            </a:endParaRPr>
          </a:p>
          <a:p>
            <a:r>
              <a:rPr lang="en-US" dirty="0">
                <a:solidFill>
                  <a:schemeClr val="bg1"/>
                </a:solidFill>
                <a:effectLst/>
                <a:latin typeface="Avenir Next LT Pro" panose="020B0504020202020204" pitchFamily="34" charset="77"/>
              </a:rPr>
              <a:t>541613 (Marketing Consulting Services)</a:t>
            </a:r>
          </a:p>
          <a:p>
            <a:r>
              <a:rPr lang="en-US" dirty="0">
                <a:solidFill>
                  <a:schemeClr val="bg1"/>
                </a:solidFill>
                <a:effectLst/>
                <a:latin typeface="Avenir Next LT Pro" panose="020B0504020202020204" pitchFamily="34" charset="77"/>
              </a:rPr>
              <a:t>454110 (Electronic Shopping And Mail-Order Houses)</a:t>
            </a:r>
          </a:p>
          <a:p>
            <a:r>
              <a:rPr lang="en-US" dirty="0">
                <a:solidFill>
                  <a:schemeClr val="bg1"/>
                </a:solidFill>
                <a:effectLst/>
                <a:latin typeface="Avenir Next LT Pro" panose="020B0504020202020204" pitchFamily="34" charset="77"/>
              </a:rPr>
              <a:t>512110 (Motion Picture And Video Production)</a:t>
            </a:r>
          </a:p>
          <a:p>
            <a:r>
              <a:rPr lang="en-US" dirty="0">
                <a:solidFill>
                  <a:schemeClr val="bg1"/>
                </a:solidFill>
                <a:effectLst/>
                <a:latin typeface="Avenir Next LT Pro" panose="020B0504020202020204" pitchFamily="34" charset="77"/>
              </a:rPr>
              <a:t>512191 (</a:t>
            </a:r>
            <a:r>
              <a:rPr lang="en-US" dirty="0" err="1">
                <a:solidFill>
                  <a:schemeClr val="bg1"/>
                </a:solidFill>
                <a:effectLst/>
                <a:latin typeface="Avenir Next LT Pro" panose="020B0504020202020204" pitchFamily="34" charset="77"/>
              </a:rPr>
              <a:t>Teleproduction</a:t>
            </a:r>
            <a:r>
              <a:rPr lang="en-US" dirty="0">
                <a:solidFill>
                  <a:schemeClr val="bg1"/>
                </a:solidFill>
                <a:effectLst/>
                <a:latin typeface="Avenir Next LT Pro" panose="020B0504020202020204" pitchFamily="34" charset="77"/>
              </a:rPr>
              <a:t> And Other Postproduction Services)</a:t>
            </a:r>
          </a:p>
          <a:p>
            <a:r>
              <a:rPr lang="en-US" dirty="0">
                <a:solidFill>
                  <a:schemeClr val="bg1"/>
                </a:solidFill>
                <a:effectLst/>
                <a:latin typeface="Avenir Next LT Pro" panose="020B0504020202020204" pitchFamily="34" charset="77"/>
              </a:rPr>
              <a:t>512290 (Other Sound Recording Industries)</a:t>
            </a:r>
          </a:p>
          <a:p>
            <a:r>
              <a:rPr lang="en-US" dirty="0">
                <a:solidFill>
                  <a:schemeClr val="bg1"/>
                </a:solidFill>
                <a:effectLst/>
                <a:latin typeface="Avenir Next LT Pro" panose="020B0504020202020204" pitchFamily="34" charset="77"/>
              </a:rPr>
              <a:t>519130 (Internet, Broadcasting &amp; Web Search Portals)</a:t>
            </a:r>
          </a:p>
          <a:p>
            <a:r>
              <a:rPr lang="en-US" dirty="0">
                <a:solidFill>
                  <a:schemeClr val="bg1"/>
                </a:solidFill>
                <a:effectLst/>
                <a:latin typeface="Avenir Next LT Pro" panose="020B0504020202020204" pitchFamily="34" charset="77"/>
              </a:rPr>
              <a:t>541870 (Advertising Material Distribution Services)</a:t>
            </a:r>
          </a:p>
          <a:p>
            <a:endParaRPr lang="en-US" dirty="0">
              <a:solidFill>
                <a:schemeClr val="bg1"/>
              </a:solidFill>
              <a:latin typeface="Avenir Next LT Pro" panose="020B0504020202020204" pitchFamily="34" charset="77"/>
            </a:endParaRPr>
          </a:p>
          <a:p>
            <a:r>
              <a:rPr lang="en-US" b="1" dirty="0">
                <a:solidFill>
                  <a:schemeClr val="bg1"/>
                </a:solidFill>
                <a:effectLst/>
                <a:latin typeface="Avenir Next LT Pro" panose="020B0504020202020204" pitchFamily="34" charset="77"/>
              </a:rPr>
              <a:t>VENDOR INFORMATION:</a:t>
            </a:r>
          </a:p>
          <a:p>
            <a:endParaRPr lang="en-US" dirty="0">
              <a:solidFill>
                <a:schemeClr val="bg1"/>
              </a:solidFill>
              <a:effectLst/>
              <a:latin typeface="Avenir Next LT Pro" panose="020B0504020202020204" pitchFamily="34" charset="77"/>
            </a:endParaRPr>
          </a:p>
          <a:p>
            <a:r>
              <a:rPr lang="en-US" dirty="0">
                <a:solidFill>
                  <a:schemeClr val="bg1"/>
                </a:solidFill>
                <a:effectLst/>
                <a:latin typeface="Avenir Next LT Pro" panose="020B0504020202020204" pitchFamily="34" charset="77"/>
              </a:rPr>
              <a:t>DUNS: 105519530</a:t>
            </a:r>
          </a:p>
          <a:p>
            <a:r>
              <a:rPr lang="en-US" dirty="0">
                <a:solidFill>
                  <a:schemeClr val="bg1"/>
                </a:solidFill>
                <a:effectLst/>
                <a:latin typeface="Avenir Next LT Pro" panose="020B0504020202020204" pitchFamily="34" charset="77"/>
              </a:rPr>
              <a:t>UEI: RKGEVNTM9AL8</a:t>
            </a:r>
          </a:p>
          <a:p>
            <a:r>
              <a:rPr lang="en-US" dirty="0">
                <a:solidFill>
                  <a:schemeClr val="bg1"/>
                </a:solidFill>
                <a:effectLst/>
                <a:latin typeface="Avenir Next LT Pro" panose="020B0504020202020204" pitchFamily="34" charset="77"/>
              </a:rPr>
              <a:t>CAGE: 9AKZ7</a:t>
            </a:r>
          </a:p>
          <a:p>
            <a:r>
              <a:rPr lang="en-US" dirty="0">
                <a:solidFill>
                  <a:schemeClr val="bg1"/>
                </a:solidFill>
                <a:effectLst/>
                <a:latin typeface="Avenir Next LT Pro" panose="020B0504020202020204" pitchFamily="34" charset="77"/>
              </a:rPr>
              <a:t>PA VENDOR (NEW): 557274</a:t>
            </a:r>
          </a:p>
          <a:p>
            <a:r>
              <a:rPr lang="en-US" dirty="0">
                <a:solidFill>
                  <a:schemeClr val="bg1"/>
                </a:solidFill>
                <a:latin typeface="Avenir Next LT Pro" panose="020B0504020202020204" pitchFamily="34" charset="77"/>
              </a:rPr>
              <a:t>MD VSBE CERTIFICATION #: VB24-062963</a:t>
            </a:r>
            <a:endParaRPr lang="en-US" dirty="0">
              <a:solidFill>
                <a:schemeClr val="bg1"/>
              </a:solidFill>
              <a:effectLst/>
              <a:latin typeface="Avenir Next LT Pro" panose="020B0504020202020204" pitchFamily="34" charset="77"/>
            </a:endParaRPr>
          </a:p>
          <a:p>
            <a:r>
              <a:rPr lang="en-US" dirty="0">
                <a:solidFill>
                  <a:schemeClr val="bg1"/>
                </a:solidFill>
                <a:latin typeface="Avenir Next LT Pro" panose="020B0504020202020204" pitchFamily="34" charset="77"/>
              </a:rPr>
              <a:t>MD VET VERIFICATION #:  RKGEVNTM9AL8</a:t>
            </a:r>
            <a:endParaRPr lang="en-US" dirty="0">
              <a:solidFill>
                <a:schemeClr val="bg1"/>
              </a:solidFill>
              <a:effectLst/>
              <a:latin typeface="Avenir Next LT Pro" panose="020B0504020202020204" pitchFamily="34" charset="77"/>
            </a:endParaRPr>
          </a:p>
        </p:txBody>
      </p:sp>
      <p:pic>
        <p:nvPicPr>
          <p:cNvPr id="4" name="Picture 3">
            <a:extLst>
              <a:ext uri="{FF2B5EF4-FFF2-40B4-BE49-F238E27FC236}">
                <a16:creationId xmlns:a16="http://schemas.microsoft.com/office/drawing/2014/main" id="{992F0BE7-5EEC-A68B-8D25-7CDC54DFDE1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1096" y="1215575"/>
            <a:ext cx="1976708" cy="2470068"/>
          </a:xfrm>
          <a:prstGeom prst="rect">
            <a:avLst/>
          </a:prstGeom>
        </p:spPr>
      </p:pic>
    </p:spTree>
    <p:extLst>
      <p:ext uri="{BB962C8B-B14F-4D97-AF65-F5344CB8AC3E}">
        <p14:creationId xmlns:p14="http://schemas.microsoft.com/office/powerpoint/2010/main" val="17836534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black and white logo&#10;&#10;Description automatically generated">
            <a:extLst>
              <a:ext uri="{FF2B5EF4-FFF2-40B4-BE49-F238E27FC236}">
                <a16:creationId xmlns:a16="http://schemas.microsoft.com/office/drawing/2014/main" id="{E0DE63F3-9E8C-8426-76F0-7B20AA77F5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7867" y="245534"/>
            <a:ext cx="2540000" cy="508000"/>
          </a:xfrm>
          <a:prstGeom prst="rect">
            <a:avLst/>
          </a:prstGeom>
        </p:spPr>
      </p:pic>
      <p:sp>
        <p:nvSpPr>
          <p:cNvPr id="9" name="TextBox 8">
            <a:extLst>
              <a:ext uri="{FF2B5EF4-FFF2-40B4-BE49-F238E27FC236}">
                <a16:creationId xmlns:a16="http://schemas.microsoft.com/office/drawing/2014/main" id="{4A6FBA26-49CA-7993-3C2D-6D951327B0BF}"/>
              </a:ext>
            </a:extLst>
          </p:cNvPr>
          <p:cNvSpPr txBox="1"/>
          <p:nvPr/>
        </p:nvSpPr>
        <p:spPr>
          <a:xfrm>
            <a:off x="3239311" y="145591"/>
            <a:ext cx="8664822" cy="707886"/>
          </a:xfrm>
          <a:prstGeom prst="rect">
            <a:avLst/>
          </a:prstGeom>
          <a:noFill/>
        </p:spPr>
        <p:txBody>
          <a:bodyPr wrap="square" rtlCol="0">
            <a:spAutoFit/>
          </a:bodyPr>
          <a:lstStyle/>
          <a:p>
            <a:pPr algn="r"/>
            <a:r>
              <a:rPr lang="en-US" sz="4000" dirty="0">
                <a:solidFill>
                  <a:schemeClr val="bg1"/>
                </a:solidFill>
                <a:latin typeface="Avenir Next LT Pro Light" panose="020F0302020204030204" pitchFamily="34" charset="0"/>
                <a:ea typeface="Open Sans" pitchFamily="2" charset="0"/>
                <a:cs typeface="Avenir Next LT Pro Light" panose="020F0302020204030204" pitchFamily="34" charset="0"/>
              </a:rPr>
              <a:t>About Us | </a:t>
            </a:r>
            <a:r>
              <a:rPr lang="en-US" sz="4000" b="1" dirty="0">
                <a:solidFill>
                  <a:schemeClr val="bg1"/>
                </a:solidFill>
                <a:latin typeface="Avenir Next LT Pro" panose="020B0504020202020204" pitchFamily="34" charset="77"/>
                <a:ea typeface="Open Sans" pitchFamily="2" charset="0"/>
                <a:cs typeface="Avenir Next LT Pro Light" panose="020F0302020204030204" pitchFamily="34" charset="0"/>
              </a:rPr>
              <a:t>Contact Information</a:t>
            </a:r>
          </a:p>
        </p:txBody>
      </p:sp>
      <p:sp>
        <p:nvSpPr>
          <p:cNvPr id="2" name="TextBox 1">
            <a:extLst>
              <a:ext uri="{FF2B5EF4-FFF2-40B4-BE49-F238E27FC236}">
                <a16:creationId xmlns:a16="http://schemas.microsoft.com/office/drawing/2014/main" id="{8855F2B0-11DA-10A4-F7B6-393B0C3C2A6D}"/>
              </a:ext>
            </a:extLst>
          </p:cNvPr>
          <p:cNvSpPr txBox="1"/>
          <p:nvPr/>
        </p:nvSpPr>
        <p:spPr>
          <a:xfrm>
            <a:off x="287867" y="1782395"/>
            <a:ext cx="6422777" cy="3693319"/>
          </a:xfrm>
          <a:prstGeom prst="rect">
            <a:avLst/>
          </a:prstGeom>
          <a:noFill/>
        </p:spPr>
        <p:txBody>
          <a:bodyPr wrap="square" rtlCol="0">
            <a:spAutoFit/>
          </a:bodyPr>
          <a:lstStyle/>
          <a:p>
            <a:r>
              <a:rPr lang="en-US" sz="2600" b="1" dirty="0">
                <a:solidFill>
                  <a:schemeClr val="bg1"/>
                </a:solidFill>
                <a:effectLst/>
                <a:latin typeface="Avenir Next LT Pro" panose="020B0504020202020204" pitchFamily="34" charset="77"/>
              </a:rPr>
              <a:t>Paul Cassarly</a:t>
            </a:r>
          </a:p>
          <a:p>
            <a:endParaRPr lang="en-US" sz="2600" dirty="0">
              <a:solidFill>
                <a:schemeClr val="bg1"/>
              </a:solidFill>
              <a:effectLst/>
              <a:latin typeface="Avenir Next LT Pro" panose="020B0504020202020204" pitchFamily="34" charset="77"/>
            </a:endParaRPr>
          </a:p>
          <a:p>
            <a:r>
              <a:rPr lang="en-US" sz="2600" dirty="0">
                <a:solidFill>
                  <a:schemeClr val="bg1"/>
                </a:solidFill>
                <a:effectLst/>
                <a:latin typeface="Avenir Next LT Pro" panose="020B0504020202020204" pitchFamily="34" charset="77"/>
              </a:rPr>
              <a:t>Mobile: (814) 934-1456</a:t>
            </a:r>
          </a:p>
          <a:p>
            <a:r>
              <a:rPr lang="en-US" sz="2600" dirty="0">
                <a:solidFill>
                  <a:schemeClr val="bg1"/>
                </a:solidFill>
                <a:latin typeface="Avenir Next LT Pro" panose="020B0504020202020204" pitchFamily="34" charset="77"/>
              </a:rPr>
              <a:t>Email: </a:t>
            </a:r>
            <a:r>
              <a:rPr lang="en-US" sz="2600" dirty="0">
                <a:solidFill>
                  <a:schemeClr val="bg1"/>
                </a:solidFill>
                <a:latin typeface="Avenir Next LT Pro" panose="020B0504020202020204" pitchFamily="34" charset="77"/>
                <a:hlinkClick r:id="rId5">
                  <a:extLst>
                    <a:ext uri="{A12FA001-AC4F-418D-AE19-62706E023703}">
                      <ahyp:hlinkClr xmlns:ahyp="http://schemas.microsoft.com/office/drawing/2018/hyperlinkcolor" val="tx"/>
                    </a:ext>
                  </a:extLst>
                </a:hlinkClick>
              </a:rPr>
              <a:t>pcassarly@cassusmedia.com</a:t>
            </a:r>
            <a:endParaRPr lang="en-US" sz="2600" dirty="0">
              <a:solidFill>
                <a:schemeClr val="bg1"/>
              </a:solidFill>
              <a:latin typeface="Avenir Next LT Pro" panose="020B0504020202020204" pitchFamily="34" charset="77"/>
            </a:endParaRPr>
          </a:p>
          <a:p>
            <a:endParaRPr lang="en-US" sz="2600" dirty="0">
              <a:solidFill>
                <a:schemeClr val="bg1"/>
              </a:solidFill>
              <a:effectLst/>
              <a:latin typeface="Avenir Next LT Pro" panose="020B0504020202020204" pitchFamily="34" charset="77"/>
            </a:endParaRPr>
          </a:p>
          <a:p>
            <a:r>
              <a:rPr lang="en-US" sz="2600" b="1" dirty="0">
                <a:solidFill>
                  <a:schemeClr val="bg1"/>
                </a:solidFill>
                <a:effectLst/>
                <a:latin typeface="Avenir Next LT Pro" panose="020B0504020202020204" pitchFamily="34" charset="77"/>
              </a:rPr>
              <a:t>Jeffrey Wilson</a:t>
            </a:r>
          </a:p>
          <a:p>
            <a:endParaRPr lang="en-US" sz="2600" b="1" dirty="0">
              <a:solidFill>
                <a:schemeClr val="bg1"/>
              </a:solidFill>
              <a:effectLst/>
              <a:latin typeface="Avenir Next LT Pro" panose="020B0504020202020204" pitchFamily="34" charset="77"/>
            </a:endParaRPr>
          </a:p>
          <a:p>
            <a:r>
              <a:rPr lang="en-US" sz="2600" dirty="0">
                <a:solidFill>
                  <a:schemeClr val="bg1"/>
                </a:solidFill>
                <a:effectLst/>
                <a:latin typeface="Avenir Next LT Pro" panose="020B0504020202020204" pitchFamily="34" charset="77"/>
              </a:rPr>
              <a:t>Mobile: (814) 283-4338</a:t>
            </a:r>
          </a:p>
          <a:p>
            <a:r>
              <a:rPr lang="en-US" sz="2600" dirty="0">
                <a:solidFill>
                  <a:schemeClr val="bg1"/>
                </a:solidFill>
                <a:latin typeface="Avenir Next LT Pro" panose="020B0504020202020204" pitchFamily="34" charset="77"/>
              </a:rPr>
              <a:t>Email: </a:t>
            </a:r>
            <a:r>
              <a:rPr lang="en-US" sz="2600" dirty="0">
                <a:solidFill>
                  <a:schemeClr val="bg1"/>
                </a:solidFill>
                <a:latin typeface="Avenir Next LT Pro" panose="020B0504020202020204" pitchFamily="34" charset="77"/>
                <a:hlinkClick r:id="rId6">
                  <a:extLst>
                    <a:ext uri="{A12FA001-AC4F-418D-AE19-62706E023703}">
                      <ahyp:hlinkClr xmlns:ahyp="http://schemas.microsoft.com/office/drawing/2018/hyperlinkcolor" val="tx"/>
                    </a:ext>
                  </a:extLst>
                </a:hlinkClick>
              </a:rPr>
              <a:t>jwilson@cassusmedia.com</a:t>
            </a:r>
            <a:endParaRPr lang="en-US" sz="2600" dirty="0">
              <a:solidFill>
                <a:schemeClr val="bg1"/>
              </a:solidFill>
              <a:latin typeface="Avenir Next LT Pro" panose="020B0504020202020204" pitchFamily="34" charset="77"/>
            </a:endParaRPr>
          </a:p>
        </p:txBody>
      </p:sp>
      <p:sp>
        <p:nvSpPr>
          <p:cNvPr id="3" name="Rectangle 2">
            <a:extLst>
              <a:ext uri="{FF2B5EF4-FFF2-40B4-BE49-F238E27FC236}">
                <a16:creationId xmlns:a16="http://schemas.microsoft.com/office/drawing/2014/main" id="{00ECC516-BBAF-B43B-F04D-E75C6D38060A}"/>
              </a:ext>
            </a:extLst>
          </p:cNvPr>
          <p:cNvSpPr/>
          <p:nvPr/>
        </p:nvSpPr>
        <p:spPr>
          <a:xfrm rot="5400000">
            <a:off x="4159006" y="3673416"/>
            <a:ext cx="3627875" cy="45719"/>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2E9934C0-1372-A010-9824-F6E60C67CC63}"/>
              </a:ext>
            </a:extLst>
          </p:cNvPr>
          <p:cNvSpPr txBox="1"/>
          <p:nvPr/>
        </p:nvSpPr>
        <p:spPr>
          <a:xfrm>
            <a:off x="6196199" y="1782395"/>
            <a:ext cx="5762413" cy="4493538"/>
          </a:xfrm>
          <a:prstGeom prst="rect">
            <a:avLst/>
          </a:prstGeom>
          <a:noFill/>
        </p:spPr>
        <p:txBody>
          <a:bodyPr wrap="square" rtlCol="0">
            <a:spAutoFit/>
          </a:bodyPr>
          <a:lstStyle/>
          <a:p>
            <a:r>
              <a:rPr lang="en-US" sz="2600" b="1" dirty="0">
                <a:solidFill>
                  <a:schemeClr val="bg1"/>
                </a:solidFill>
                <a:effectLst/>
                <a:latin typeface="Avenir Next LT Pro" panose="020B0504020202020204" pitchFamily="34" charset="77"/>
              </a:rPr>
              <a:t>COMPANY INFO</a:t>
            </a:r>
          </a:p>
          <a:p>
            <a:endParaRPr lang="en-US" sz="2600" b="1" dirty="0">
              <a:solidFill>
                <a:schemeClr val="bg1"/>
              </a:solidFill>
              <a:latin typeface="Avenir Next LT Pro" panose="020B0504020202020204" pitchFamily="34" charset="77"/>
            </a:endParaRPr>
          </a:p>
          <a:p>
            <a:r>
              <a:rPr lang="en-US" sz="2600" b="1" dirty="0">
                <a:solidFill>
                  <a:schemeClr val="bg1"/>
                </a:solidFill>
                <a:latin typeface="Avenir Next LT Pro" panose="020B0504020202020204" pitchFamily="34" charset="77"/>
              </a:rPr>
              <a:t>Call/Text: </a:t>
            </a:r>
            <a:r>
              <a:rPr lang="en-US" sz="2600" dirty="0">
                <a:solidFill>
                  <a:schemeClr val="bg1"/>
                </a:solidFill>
                <a:latin typeface="Avenir Next LT Pro" panose="020B0504020202020204" pitchFamily="34" charset="77"/>
              </a:rPr>
              <a:t>(814) 201-6707</a:t>
            </a:r>
          </a:p>
          <a:p>
            <a:endParaRPr lang="en-US" sz="2600" dirty="0">
              <a:solidFill>
                <a:schemeClr val="bg1"/>
              </a:solidFill>
              <a:latin typeface="Avenir Next LT Pro" panose="020B0504020202020204" pitchFamily="34" charset="77"/>
            </a:endParaRPr>
          </a:p>
          <a:p>
            <a:r>
              <a:rPr lang="en-US" sz="2600" b="1" dirty="0">
                <a:solidFill>
                  <a:schemeClr val="bg1"/>
                </a:solidFill>
                <a:latin typeface="Avenir Next LT Pro" panose="020B0504020202020204" pitchFamily="34" charset="77"/>
              </a:rPr>
              <a:t>Email: </a:t>
            </a:r>
            <a:r>
              <a:rPr lang="en-US" sz="2600" dirty="0">
                <a:solidFill>
                  <a:schemeClr val="bg1"/>
                </a:solidFill>
                <a:latin typeface="Avenir Next LT Pro" panose="020B0504020202020204" pitchFamily="34" charset="77"/>
                <a:hlinkClick r:id="rId7">
                  <a:extLst>
                    <a:ext uri="{A12FA001-AC4F-418D-AE19-62706E023703}">
                      <ahyp:hlinkClr xmlns:ahyp="http://schemas.microsoft.com/office/drawing/2018/hyperlinkcolor" val="tx"/>
                    </a:ext>
                  </a:extLst>
                </a:hlinkClick>
              </a:rPr>
              <a:t>support@cassusmedia.com</a:t>
            </a:r>
            <a:endParaRPr lang="en-US" sz="2600" dirty="0">
              <a:solidFill>
                <a:schemeClr val="bg1"/>
              </a:solidFill>
              <a:latin typeface="Avenir Next LT Pro" panose="020B0504020202020204" pitchFamily="34" charset="77"/>
            </a:endParaRPr>
          </a:p>
          <a:p>
            <a:endParaRPr lang="en-US" sz="2600" dirty="0">
              <a:solidFill>
                <a:schemeClr val="bg1"/>
              </a:solidFill>
              <a:latin typeface="Avenir Next LT Pro" panose="020B0504020202020204" pitchFamily="34" charset="77"/>
            </a:endParaRPr>
          </a:p>
          <a:p>
            <a:r>
              <a:rPr lang="en-US" sz="2600" b="1" dirty="0">
                <a:solidFill>
                  <a:schemeClr val="bg1"/>
                </a:solidFill>
                <a:latin typeface="Avenir Next LT Pro" panose="020B0504020202020204" pitchFamily="34" charset="77"/>
              </a:rPr>
              <a:t>Visit us in person (M-F 8am—5pm):</a:t>
            </a:r>
          </a:p>
          <a:p>
            <a:endParaRPr lang="en-US" sz="2600" dirty="0">
              <a:solidFill>
                <a:schemeClr val="bg1"/>
              </a:solidFill>
              <a:latin typeface="Avenir Next LT Pro" panose="020B0504020202020204" pitchFamily="34" charset="77"/>
            </a:endParaRPr>
          </a:p>
          <a:p>
            <a:r>
              <a:rPr lang="en-US" sz="2600" dirty="0">
                <a:solidFill>
                  <a:schemeClr val="bg1"/>
                </a:solidFill>
                <a:latin typeface="Avenir Next LT Pro" panose="020B0504020202020204" pitchFamily="34" charset="77"/>
              </a:rPr>
              <a:t>3900 Industrial Park Dr</a:t>
            </a:r>
          </a:p>
          <a:p>
            <a:r>
              <a:rPr lang="en-US" sz="2600" dirty="0">
                <a:solidFill>
                  <a:schemeClr val="bg1"/>
                </a:solidFill>
                <a:latin typeface="Avenir Next LT Pro" panose="020B0504020202020204" pitchFamily="34" charset="77"/>
              </a:rPr>
              <a:t>Suite 8</a:t>
            </a:r>
          </a:p>
          <a:p>
            <a:r>
              <a:rPr lang="en-US" sz="2600" dirty="0">
                <a:solidFill>
                  <a:schemeClr val="bg1"/>
                </a:solidFill>
                <a:latin typeface="Avenir Next LT Pro" panose="020B0504020202020204" pitchFamily="34" charset="77"/>
              </a:rPr>
              <a:t>Altoona, PA 16602</a:t>
            </a:r>
          </a:p>
        </p:txBody>
      </p:sp>
    </p:spTree>
    <p:extLst>
      <p:ext uri="{BB962C8B-B14F-4D97-AF65-F5344CB8AC3E}">
        <p14:creationId xmlns:p14="http://schemas.microsoft.com/office/powerpoint/2010/main" val="36080304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descr="A black and white logo&#10;&#10;Description automatically generated">
            <a:extLst>
              <a:ext uri="{FF2B5EF4-FFF2-40B4-BE49-F238E27FC236}">
                <a16:creationId xmlns:a16="http://schemas.microsoft.com/office/drawing/2014/main" id="{52906CC3-88C8-AF76-A07C-AD91894095F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65500" y="1085393"/>
            <a:ext cx="5461000" cy="1092200"/>
          </a:xfrm>
          <a:prstGeom prst="rect">
            <a:avLst/>
          </a:prstGeom>
        </p:spPr>
      </p:pic>
      <p:sp>
        <p:nvSpPr>
          <p:cNvPr id="6" name="TextBox 5">
            <a:extLst>
              <a:ext uri="{FF2B5EF4-FFF2-40B4-BE49-F238E27FC236}">
                <a16:creationId xmlns:a16="http://schemas.microsoft.com/office/drawing/2014/main" id="{534E6B56-E2BD-A3ED-4C52-1F552C76220C}"/>
              </a:ext>
            </a:extLst>
          </p:cNvPr>
          <p:cNvSpPr txBox="1"/>
          <p:nvPr/>
        </p:nvSpPr>
        <p:spPr>
          <a:xfrm>
            <a:off x="1930400" y="2368344"/>
            <a:ext cx="8331200" cy="707886"/>
          </a:xfrm>
          <a:prstGeom prst="rect">
            <a:avLst/>
          </a:prstGeom>
          <a:noFill/>
        </p:spPr>
        <p:txBody>
          <a:bodyPr wrap="square" rtlCol="0">
            <a:spAutoFit/>
          </a:bodyPr>
          <a:lstStyle/>
          <a:p>
            <a:pPr algn="ctr"/>
            <a:r>
              <a:rPr lang="en-US" sz="4000" b="1" dirty="0">
                <a:solidFill>
                  <a:schemeClr val="bg1"/>
                </a:solidFill>
                <a:latin typeface="Avenir Next LT Pro" panose="020B0504020202020204" pitchFamily="34" charset="77"/>
                <a:ea typeface="Open Sans" pitchFamily="2" charset="0"/>
                <a:cs typeface="Avenir Next LT Pro Light" panose="020F0302020204030204" pitchFamily="34" charset="0"/>
              </a:rPr>
              <a:t>Thanks for listening!</a:t>
            </a:r>
          </a:p>
        </p:txBody>
      </p:sp>
      <p:pic>
        <p:nvPicPr>
          <p:cNvPr id="7" name="Picture 6" descr="A group of cartoon penguins&#10;&#10;Description automatically generated">
            <a:extLst>
              <a:ext uri="{FF2B5EF4-FFF2-40B4-BE49-F238E27FC236}">
                <a16:creationId xmlns:a16="http://schemas.microsoft.com/office/drawing/2014/main" id="{AFF68B5A-1CFD-B08F-4FEF-4CE596C30F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57915" y="3266981"/>
            <a:ext cx="4076170" cy="2964487"/>
          </a:xfrm>
          <a:prstGeom prst="rect">
            <a:avLst/>
          </a:prstGeom>
        </p:spPr>
      </p:pic>
    </p:spTree>
    <p:extLst>
      <p:ext uri="{BB962C8B-B14F-4D97-AF65-F5344CB8AC3E}">
        <p14:creationId xmlns:p14="http://schemas.microsoft.com/office/powerpoint/2010/main" val="30932357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black and white logo&#10;&#10;Description automatically generated">
            <a:extLst>
              <a:ext uri="{FF2B5EF4-FFF2-40B4-BE49-F238E27FC236}">
                <a16:creationId xmlns:a16="http://schemas.microsoft.com/office/drawing/2014/main" id="{E0DE63F3-9E8C-8426-76F0-7B20AA77F5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7867" y="245534"/>
            <a:ext cx="2540000" cy="508000"/>
          </a:xfrm>
          <a:prstGeom prst="rect">
            <a:avLst/>
          </a:prstGeom>
        </p:spPr>
      </p:pic>
      <p:sp>
        <p:nvSpPr>
          <p:cNvPr id="9" name="TextBox 8">
            <a:extLst>
              <a:ext uri="{FF2B5EF4-FFF2-40B4-BE49-F238E27FC236}">
                <a16:creationId xmlns:a16="http://schemas.microsoft.com/office/drawing/2014/main" id="{4A6FBA26-49CA-7993-3C2D-6D951327B0BF}"/>
              </a:ext>
            </a:extLst>
          </p:cNvPr>
          <p:cNvSpPr txBox="1"/>
          <p:nvPr/>
        </p:nvSpPr>
        <p:spPr>
          <a:xfrm>
            <a:off x="3572933" y="145591"/>
            <a:ext cx="8331200" cy="707886"/>
          </a:xfrm>
          <a:prstGeom prst="rect">
            <a:avLst/>
          </a:prstGeom>
          <a:noFill/>
        </p:spPr>
        <p:txBody>
          <a:bodyPr wrap="square" rtlCol="0">
            <a:spAutoFit/>
          </a:bodyPr>
          <a:lstStyle/>
          <a:p>
            <a:pPr algn="r"/>
            <a:r>
              <a:rPr lang="en-US" sz="4000" dirty="0">
                <a:solidFill>
                  <a:schemeClr val="bg1"/>
                </a:solidFill>
                <a:latin typeface="Avenir Next LT Pro Light" panose="020F0302020204030204" pitchFamily="34" charset="0"/>
                <a:ea typeface="Open Sans" pitchFamily="2" charset="0"/>
                <a:cs typeface="Avenir Next LT Pro Light" panose="020F0302020204030204" pitchFamily="34" charset="0"/>
              </a:rPr>
              <a:t>What We Do | </a:t>
            </a:r>
            <a:r>
              <a:rPr lang="en-US" sz="4000" b="1" dirty="0">
                <a:solidFill>
                  <a:schemeClr val="bg1"/>
                </a:solidFill>
                <a:latin typeface="Avenir Next LT Pro" panose="020B0504020202020204" pitchFamily="34" charset="77"/>
                <a:ea typeface="Open Sans" pitchFamily="2" charset="0"/>
                <a:cs typeface="Avenir Next LT Pro Light" panose="020F0302020204030204" pitchFamily="34" charset="0"/>
              </a:rPr>
              <a:t>Overview</a:t>
            </a:r>
          </a:p>
        </p:txBody>
      </p:sp>
      <p:pic>
        <p:nvPicPr>
          <p:cNvPr id="3" name="Picture 2" descr="A cartoon penguin with a black background&#10;&#10;Description automatically generated">
            <a:extLst>
              <a:ext uri="{FF2B5EF4-FFF2-40B4-BE49-F238E27FC236}">
                <a16:creationId xmlns:a16="http://schemas.microsoft.com/office/drawing/2014/main" id="{4E094B02-A968-7DB2-1AC6-DA022587746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6807" y="2171377"/>
            <a:ext cx="2427817" cy="2515245"/>
          </a:xfrm>
          <a:prstGeom prst="rect">
            <a:avLst/>
          </a:prstGeom>
        </p:spPr>
      </p:pic>
      <p:sp>
        <p:nvSpPr>
          <p:cNvPr id="4" name="TextBox 3">
            <a:extLst>
              <a:ext uri="{FF2B5EF4-FFF2-40B4-BE49-F238E27FC236}">
                <a16:creationId xmlns:a16="http://schemas.microsoft.com/office/drawing/2014/main" id="{B45A94FE-79C2-F051-E558-55BB4FCE5398}"/>
              </a:ext>
            </a:extLst>
          </p:cNvPr>
          <p:cNvSpPr txBox="1"/>
          <p:nvPr/>
        </p:nvSpPr>
        <p:spPr>
          <a:xfrm>
            <a:off x="2714624" y="1997838"/>
            <a:ext cx="7975600" cy="2862322"/>
          </a:xfrm>
          <a:prstGeom prst="rect">
            <a:avLst/>
          </a:prstGeom>
          <a:noFill/>
        </p:spPr>
        <p:txBody>
          <a:bodyPr wrap="square" rtlCol="0">
            <a:spAutoFit/>
          </a:bodyPr>
          <a:lstStyle/>
          <a:p>
            <a:r>
              <a:rPr lang="en-US" sz="2000" dirty="0" err="1">
                <a:solidFill>
                  <a:schemeClr val="bg1"/>
                </a:solidFill>
                <a:latin typeface="Avenir Next LT Pro" panose="020B0504020202020204" pitchFamily="34" charset="77"/>
              </a:rPr>
              <a:t>Cassus</a:t>
            </a:r>
            <a:r>
              <a:rPr lang="en-US" sz="2000" dirty="0">
                <a:solidFill>
                  <a:schemeClr val="bg1"/>
                </a:solidFill>
                <a:latin typeface="Avenir Next LT Pro" panose="020B0504020202020204" pitchFamily="34" charset="77"/>
              </a:rPr>
              <a:t> Media | Digital Marketing Solutions® is a full-service marketing agency based in Altoona, PA. We provide in-house media production, managed marketing services, and basic web-related IT services (such as email and website functions) that help our clients achieving marketing and organizational success through multimedia deliverables and data reporting.</a:t>
            </a:r>
          </a:p>
          <a:p>
            <a:endParaRPr lang="en-US" sz="2000" dirty="0">
              <a:solidFill>
                <a:schemeClr val="bg1"/>
              </a:solidFill>
              <a:latin typeface="Avenir Next LT Pro" panose="020B0504020202020204" pitchFamily="34" charset="77"/>
            </a:endParaRPr>
          </a:p>
          <a:p>
            <a:r>
              <a:rPr lang="en-US" sz="2000" dirty="0">
                <a:solidFill>
                  <a:schemeClr val="bg1"/>
                </a:solidFill>
                <a:latin typeface="Avenir Next LT Pro" panose="020B0504020202020204" pitchFamily="34" charset="77"/>
              </a:rPr>
              <a:t>In layman’s terms, we create things so our clients can focus on the more important things they need to get done.</a:t>
            </a:r>
          </a:p>
        </p:txBody>
      </p:sp>
    </p:spTree>
    <p:extLst>
      <p:ext uri="{BB962C8B-B14F-4D97-AF65-F5344CB8AC3E}">
        <p14:creationId xmlns:p14="http://schemas.microsoft.com/office/powerpoint/2010/main" val="12144529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black and white logo&#10;&#10;Description automatically generated">
            <a:extLst>
              <a:ext uri="{FF2B5EF4-FFF2-40B4-BE49-F238E27FC236}">
                <a16:creationId xmlns:a16="http://schemas.microsoft.com/office/drawing/2014/main" id="{E0DE63F3-9E8C-8426-76F0-7B20AA77F5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7867" y="245534"/>
            <a:ext cx="2540000" cy="508000"/>
          </a:xfrm>
          <a:prstGeom prst="rect">
            <a:avLst/>
          </a:prstGeom>
        </p:spPr>
      </p:pic>
      <p:sp>
        <p:nvSpPr>
          <p:cNvPr id="9" name="TextBox 8">
            <a:extLst>
              <a:ext uri="{FF2B5EF4-FFF2-40B4-BE49-F238E27FC236}">
                <a16:creationId xmlns:a16="http://schemas.microsoft.com/office/drawing/2014/main" id="{4A6FBA26-49CA-7993-3C2D-6D951327B0BF}"/>
              </a:ext>
            </a:extLst>
          </p:cNvPr>
          <p:cNvSpPr txBox="1"/>
          <p:nvPr/>
        </p:nvSpPr>
        <p:spPr>
          <a:xfrm>
            <a:off x="3572933" y="145591"/>
            <a:ext cx="8331200" cy="707886"/>
          </a:xfrm>
          <a:prstGeom prst="rect">
            <a:avLst/>
          </a:prstGeom>
          <a:noFill/>
        </p:spPr>
        <p:txBody>
          <a:bodyPr wrap="square" rtlCol="0">
            <a:spAutoFit/>
          </a:bodyPr>
          <a:lstStyle/>
          <a:p>
            <a:pPr algn="r"/>
            <a:r>
              <a:rPr lang="en-US" sz="4000" dirty="0">
                <a:solidFill>
                  <a:schemeClr val="bg1"/>
                </a:solidFill>
                <a:latin typeface="Avenir Next LT Pro Light" panose="020F0302020204030204" pitchFamily="34" charset="0"/>
                <a:ea typeface="Open Sans" pitchFamily="2" charset="0"/>
                <a:cs typeface="Avenir Next LT Pro Light" panose="020F0302020204030204" pitchFamily="34" charset="0"/>
              </a:rPr>
              <a:t>What We Do | </a:t>
            </a:r>
            <a:r>
              <a:rPr lang="en-US" sz="4000" b="1" dirty="0">
                <a:solidFill>
                  <a:schemeClr val="bg1"/>
                </a:solidFill>
                <a:latin typeface="Avenir Next LT Pro" panose="020B0504020202020204" pitchFamily="34" charset="77"/>
                <a:ea typeface="Open Sans" pitchFamily="2" charset="0"/>
                <a:cs typeface="Avenir Next LT Pro Light" panose="020F0302020204030204" pitchFamily="34" charset="0"/>
              </a:rPr>
              <a:t>Services</a:t>
            </a:r>
          </a:p>
        </p:txBody>
      </p:sp>
      <p:grpSp>
        <p:nvGrpSpPr>
          <p:cNvPr id="45" name="Group 44">
            <a:extLst>
              <a:ext uri="{FF2B5EF4-FFF2-40B4-BE49-F238E27FC236}">
                <a16:creationId xmlns:a16="http://schemas.microsoft.com/office/drawing/2014/main" id="{58F65B68-3128-B5F3-A17C-0137785188A3}"/>
              </a:ext>
            </a:extLst>
          </p:cNvPr>
          <p:cNvGrpSpPr/>
          <p:nvPr/>
        </p:nvGrpSpPr>
        <p:grpSpPr>
          <a:xfrm>
            <a:off x="7414272" y="1329533"/>
            <a:ext cx="2387158" cy="2476387"/>
            <a:chOff x="401419" y="1289991"/>
            <a:chExt cx="2387158" cy="2476387"/>
          </a:xfrm>
        </p:grpSpPr>
        <p:pic>
          <p:nvPicPr>
            <p:cNvPr id="3" name="Picture 2" descr="A cartoon of a penguin sitting at a desk with a microphone&#10;&#10;Description automatically generated">
              <a:extLst>
                <a:ext uri="{FF2B5EF4-FFF2-40B4-BE49-F238E27FC236}">
                  <a16:creationId xmlns:a16="http://schemas.microsoft.com/office/drawing/2014/main" id="{22416DDF-4571-DA96-D82D-E39999915C2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1419" y="1289991"/>
              <a:ext cx="2387158" cy="2137833"/>
            </a:xfrm>
            <a:prstGeom prst="rect">
              <a:avLst/>
            </a:prstGeom>
          </p:spPr>
        </p:pic>
        <p:sp>
          <p:nvSpPr>
            <p:cNvPr id="26" name="TextBox 25">
              <a:extLst>
                <a:ext uri="{FF2B5EF4-FFF2-40B4-BE49-F238E27FC236}">
                  <a16:creationId xmlns:a16="http://schemas.microsoft.com/office/drawing/2014/main" id="{2F43158E-31B9-9FE4-E03C-AE39F4870E15}"/>
                </a:ext>
              </a:extLst>
            </p:cNvPr>
            <p:cNvSpPr txBox="1"/>
            <p:nvPr/>
          </p:nvSpPr>
          <p:spPr>
            <a:xfrm>
              <a:off x="401419" y="3427824"/>
              <a:ext cx="2387158" cy="338554"/>
            </a:xfrm>
            <a:prstGeom prst="rect">
              <a:avLst/>
            </a:prstGeom>
            <a:noFill/>
          </p:spPr>
          <p:txBody>
            <a:bodyPr wrap="square" rtlCol="0">
              <a:spAutoFit/>
            </a:bodyPr>
            <a:lstStyle/>
            <a:p>
              <a:pPr algn="ctr"/>
              <a:r>
                <a:rPr lang="en-US" sz="1600" dirty="0">
                  <a:solidFill>
                    <a:schemeClr val="bg1"/>
                  </a:solidFill>
                  <a:latin typeface="Avenir Next LT Pro Light" panose="020F0302020204030204" pitchFamily="34" charset="0"/>
                  <a:cs typeface="Avenir Next LT Pro Light" panose="020F0302020204030204" pitchFamily="34" charset="0"/>
                </a:rPr>
                <a:t>Audio Production</a:t>
              </a:r>
            </a:p>
          </p:txBody>
        </p:sp>
      </p:grpSp>
      <p:grpSp>
        <p:nvGrpSpPr>
          <p:cNvPr id="44" name="Group 43">
            <a:extLst>
              <a:ext uri="{FF2B5EF4-FFF2-40B4-BE49-F238E27FC236}">
                <a16:creationId xmlns:a16="http://schemas.microsoft.com/office/drawing/2014/main" id="{AAEA569C-B25E-4815-2FEA-DAE45A971684}"/>
              </a:ext>
            </a:extLst>
          </p:cNvPr>
          <p:cNvGrpSpPr/>
          <p:nvPr/>
        </p:nvGrpSpPr>
        <p:grpSpPr>
          <a:xfrm>
            <a:off x="270358" y="4028346"/>
            <a:ext cx="2460942" cy="2356139"/>
            <a:chOff x="2784962" y="1443830"/>
            <a:chExt cx="2460942" cy="2356139"/>
          </a:xfrm>
        </p:grpSpPr>
        <p:pic>
          <p:nvPicPr>
            <p:cNvPr id="15" name="Picture 14" descr="A cartoon bird holding a megaphone&#10;&#10;Description automatically generated">
              <a:extLst>
                <a:ext uri="{FF2B5EF4-FFF2-40B4-BE49-F238E27FC236}">
                  <a16:creationId xmlns:a16="http://schemas.microsoft.com/office/drawing/2014/main" id="{45A62745-F3C4-BA2A-7456-33DC9F76940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869597" y="1443830"/>
              <a:ext cx="2291672" cy="1983994"/>
            </a:xfrm>
            <a:prstGeom prst="rect">
              <a:avLst/>
            </a:prstGeom>
          </p:spPr>
        </p:pic>
        <p:sp>
          <p:nvSpPr>
            <p:cNvPr id="27" name="TextBox 26">
              <a:extLst>
                <a:ext uri="{FF2B5EF4-FFF2-40B4-BE49-F238E27FC236}">
                  <a16:creationId xmlns:a16="http://schemas.microsoft.com/office/drawing/2014/main" id="{E8323E71-61EC-01E7-3829-A09F242FDA60}"/>
                </a:ext>
              </a:extLst>
            </p:cNvPr>
            <p:cNvSpPr txBox="1"/>
            <p:nvPr/>
          </p:nvSpPr>
          <p:spPr>
            <a:xfrm>
              <a:off x="2784962" y="3461415"/>
              <a:ext cx="2460942" cy="338554"/>
            </a:xfrm>
            <a:prstGeom prst="rect">
              <a:avLst/>
            </a:prstGeom>
            <a:noFill/>
          </p:spPr>
          <p:txBody>
            <a:bodyPr wrap="square" rtlCol="0">
              <a:spAutoFit/>
            </a:bodyPr>
            <a:lstStyle/>
            <a:p>
              <a:pPr algn="ctr"/>
              <a:r>
                <a:rPr lang="en-US" sz="1600" dirty="0">
                  <a:solidFill>
                    <a:schemeClr val="bg1"/>
                  </a:solidFill>
                  <a:latin typeface="Avenir Next LT Pro Light" panose="020F0302020204030204" pitchFamily="34" charset="0"/>
                  <a:cs typeface="Avenir Next LT Pro Light" panose="020F0302020204030204" pitchFamily="34" charset="0"/>
                </a:rPr>
                <a:t>Social Media </a:t>
              </a:r>
              <a:r>
                <a:rPr lang="en-US" sz="1600" dirty="0" err="1">
                  <a:solidFill>
                    <a:schemeClr val="bg1"/>
                  </a:solidFill>
                  <a:latin typeface="Avenir Next LT Pro Light" panose="020F0302020204030204" pitchFamily="34" charset="0"/>
                  <a:cs typeface="Avenir Next LT Pro Light" panose="020F0302020204030204" pitchFamily="34" charset="0"/>
                </a:rPr>
                <a:t>Mgmt</a:t>
              </a:r>
              <a:endParaRPr lang="en-US" sz="1600" dirty="0">
                <a:solidFill>
                  <a:schemeClr val="bg1"/>
                </a:solidFill>
                <a:latin typeface="Avenir Next LT Pro Light" panose="020F0302020204030204" pitchFamily="34" charset="0"/>
                <a:cs typeface="Avenir Next LT Pro Light" panose="020F0302020204030204" pitchFamily="34" charset="0"/>
              </a:endParaRPr>
            </a:p>
          </p:txBody>
        </p:sp>
      </p:grpSp>
      <p:grpSp>
        <p:nvGrpSpPr>
          <p:cNvPr id="43" name="Group 42">
            <a:extLst>
              <a:ext uri="{FF2B5EF4-FFF2-40B4-BE49-F238E27FC236}">
                <a16:creationId xmlns:a16="http://schemas.microsoft.com/office/drawing/2014/main" id="{8B69F908-AF46-FDE1-32AB-2FE9F589B390}"/>
              </a:ext>
            </a:extLst>
          </p:cNvPr>
          <p:cNvGrpSpPr/>
          <p:nvPr/>
        </p:nvGrpSpPr>
        <p:grpSpPr>
          <a:xfrm>
            <a:off x="7040269" y="4032707"/>
            <a:ext cx="2460942" cy="2351778"/>
            <a:chOff x="5202402" y="1443830"/>
            <a:chExt cx="2460942" cy="2351778"/>
          </a:xfrm>
        </p:grpSpPr>
        <p:pic>
          <p:nvPicPr>
            <p:cNvPr id="17" name="Picture 16" descr="A cartoon of a penguin sitting in a chair&#10;&#10;Description automatically generated">
              <a:extLst>
                <a:ext uri="{FF2B5EF4-FFF2-40B4-BE49-F238E27FC236}">
                  <a16:creationId xmlns:a16="http://schemas.microsoft.com/office/drawing/2014/main" id="{379903D2-389D-D8F5-AABB-4A148186FA2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496623" y="1443830"/>
              <a:ext cx="1915032" cy="1983994"/>
            </a:xfrm>
            <a:prstGeom prst="rect">
              <a:avLst/>
            </a:prstGeom>
          </p:spPr>
        </p:pic>
        <p:sp>
          <p:nvSpPr>
            <p:cNvPr id="28" name="TextBox 27">
              <a:extLst>
                <a:ext uri="{FF2B5EF4-FFF2-40B4-BE49-F238E27FC236}">
                  <a16:creationId xmlns:a16="http://schemas.microsoft.com/office/drawing/2014/main" id="{C23EC38C-B0BA-1726-A07B-C03AB5E64CBE}"/>
                </a:ext>
              </a:extLst>
            </p:cNvPr>
            <p:cNvSpPr txBox="1"/>
            <p:nvPr/>
          </p:nvSpPr>
          <p:spPr>
            <a:xfrm>
              <a:off x="5202402" y="3457054"/>
              <a:ext cx="2460942" cy="338554"/>
            </a:xfrm>
            <a:prstGeom prst="rect">
              <a:avLst/>
            </a:prstGeom>
            <a:noFill/>
          </p:spPr>
          <p:txBody>
            <a:bodyPr wrap="square" rtlCol="0">
              <a:spAutoFit/>
            </a:bodyPr>
            <a:lstStyle/>
            <a:p>
              <a:pPr algn="ctr"/>
              <a:r>
                <a:rPr lang="en-US" sz="1600" dirty="0">
                  <a:solidFill>
                    <a:schemeClr val="bg1"/>
                  </a:solidFill>
                  <a:latin typeface="Avenir Next LT Pro Light" panose="020F0302020204030204" pitchFamily="34" charset="0"/>
                  <a:cs typeface="Avenir Next LT Pro Light" panose="020F0302020204030204" pitchFamily="34" charset="0"/>
                </a:rPr>
                <a:t>Paid Media Campaigns</a:t>
              </a:r>
            </a:p>
          </p:txBody>
        </p:sp>
      </p:grpSp>
      <p:grpSp>
        <p:nvGrpSpPr>
          <p:cNvPr id="42" name="Group 41">
            <a:extLst>
              <a:ext uri="{FF2B5EF4-FFF2-40B4-BE49-F238E27FC236}">
                <a16:creationId xmlns:a16="http://schemas.microsoft.com/office/drawing/2014/main" id="{D82D6EDC-15ED-DD60-E6EC-259DA62EE62E}"/>
              </a:ext>
            </a:extLst>
          </p:cNvPr>
          <p:cNvGrpSpPr/>
          <p:nvPr/>
        </p:nvGrpSpPr>
        <p:grpSpPr>
          <a:xfrm>
            <a:off x="327041" y="1307985"/>
            <a:ext cx="2387158" cy="2497935"/>
            <a:chOff x="7492246" y="1289991"/>
            <a:chExt cx="2387158" cy="2497935"/>
          </a:xfrm>
        </p:grpSpPr>
        <p:pic>
          <p:nvPicPr>
            <p:cNvPr id="21" name="Picture 20" descr="A cartoon of a penguin sitting at a desk&#10;&#10;Description automatically generated">
              <a:extLst>
                <a:ext uri="{FF2B5EF4-FFF2-40B4-BE49-F238E27FC236}">
                  <a16:creationId xmlns:a16="http://schemas.microsoft.com/office/drawing/2014/main" id="{88588D6C-36BD-A05B-7F3E-4EB0B19A4E0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492246" y="1289991"/>
              <a:ext cx="2387158" cy="2137833"/>
            </a:xfrm>
            <a:prstGeom prst="rect">
              <a:avLst/>
            </a:prstGeom>
          </p:spPr>
        </p:pic>
        <p:sp>
          <p:nvSpPr>
            <p:cNvPr id="29" name="TextBox 28">
              <a:extLst>
                <a:ext uri="{FF2B5EF4-FFF2-40B4-BE49-F238E27FC236}">
                  <a16:creationId xmlns:a16="http://schemas.microsoft.com/office/drawing/2014/main" id="{1F4FCB0E-058B-36EA-EA28-C7D2D947D176}"/>
                </a:ext>
              </a:extLst>
            </p:cNvPr>
            <p:cNvSpPr txBox="1"/>
            <p:nvPr/>
          </p:nvSpPr>
          <p:spPr>
            <a:xfrm>
              <a:off x="7492246" y="3449372"/>
              <a:ext cx="2387158" cy="338554"/>
            </a:xfrm>
            <a:prstGeom prst="rect">
              <a:avLst/>
            </a:prstGeom>
            <a:noFill/>
          </p:spPr>
          <p:txBody>
            <a:bodyPr wrap="square" rtlCol="0">
              <a:spAutoFit/>
            </a:bodyPr>
            <a:lstStyle/>
            <a:p>
              <a:pPr algn="ctr"/>
              <a:r>
                <a:rPr lang="en-US" sz="1600" dirty="0">
                  <a:solidFill>
                    <a:schemeClr val="bg1"/>
                  </a:solidFill>
                  <a:latin typeface="Avenir Next LT Pro Light" panose="020F0302020204030204" pitchFamily="34" charset="0"/>
                  <a:cs typeface="Avenir Next LT Pro Light" panose="020F0302020204030204" pitchFamily="34" charset="0"/>
                </a:rPr>
                <a:t>Website Design</a:t>
              </a:r>
            </a:p>
          </p:txBody>
        </p:sp>
      </p:grpSp>
      <p:grpSp>
        <p:nvGrpSpPr>
          <p:cNvPr id="41" name="Group 40">
            <a:extLst>
              <a:ext uri="{FF2B5EF4-FFF2-40B4-BE49-F238E27FC236}">
                <a16:creationId xmlns:a16="http://schemas.microsoft.com/office/drawing/2014/main" id="{81E395CC-ECB3-FD6C-8869-D2587C1E2209}"/>
              </a:ext>
            </a:extLst>
          </p:cNvPr>
          <p:cNvGrpSpPr/>
          <p:nvPr/>
        </p:nvGrpSpPr>
        <p:grpSpPr>
          <a:xfrm>
            <a:off x="9547095" y="4032707"/>
            <a:ext cx="2387158" cy="2351778"/>
            <a:chOff x="9738588" y="1443830"/>
            <a:chExt cx="2387158" cy="2351778"/>
          </a:xfrm>
        </p:grpSpPr>
        <p:pic>
          <p:nvPicPr>
            <p:cNvPr id="5" name="Picture 4" descr="A cartoon penguin wearing a suit and tie&#10;&#10;Description automatically generated">
              <a:extLst>
                <a:ext uri="{FF2B5EF4-FFF2-40B4-BE49-F238E27FC236}">
                  <a16:creationId xmlns:a16="http://schemas.microsoft.com/office/drawing/2014/main" id="{A88A7273-6629-9DE9-D2A6-6A7F7DF1C039}"/>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942823" y="1443830"/>
              <a:ext cx="1978689" cy="1983994"/>
            </a:xfrm>
            <a:prstGeom prst="rect">
              <a:avLst/>
            </a:prstGeom>
          </p:spPr>
        </p:pic>
        <p:sp>
          <p:nvSpPr>
            <p:cNvPr id="30" name="TextBox 29">
              <a:extLst>
                <a:ext uri="{FF2B5EF4-FFF2-40B4-BE49-F238E27FC236}">
                  <a16:creationId xmlns:a16="http://schemas.microsoft.com/office/drawing/2014/main" id="{2031BE4A-B07E-6EBD-5743-B696345ABEEB}"/>
                </a:ext>
              </a:extLst>
            </p:cNvPr>
            <p:cNvSpPr txBox="1"/>
            <p:nvPr/>
          </p:nvSpPr>
          <p:spPr>
            <a:xfrm>
              <a:off x="9738588" y="3457054"/>
              <a:ext cx="2387158" cy="338554"/>
            </a:xfrm>
            <a:prstGeom prst="rect">
              <a:avLst/>
            </a:prstGeom>
            <a:noFill/>
          </p:spPr>
          <p:txBody>
            <a:bodyPr wrap="square" rtlCol="0">
              <a:spAutoFit/>
            </a:bodyPr>
            <a:lstStyle/>
            <a:p>
              <a:pPr algn="ctr"/>
              <a:r>
                <a:rPr lang="en-US" sz="1600" dirty="0">
                  <a:solidFill>
                    <a:schemeClr val="bg1"/>
                  </a:solidFill>
                  <a:latin typeface="Avenir Next LT Pro Light" panose="020F0302020204030204" pitchFamily="34" charset="0"/>
                  <a:cs typeface="Avenir Next LT Pro Light" panose="020F0302020204030204" pitchFamily="34" charset="0"/>
                </a:rPr>
                <a:t>Strategy &amp; Consulting</a:t>
              </a:r>
            </a:p>
          </p:txBody>
        </p:sp>
      </p:grpSp>
      <p:grpSp>
        <p:nvGrpSpPr>
          <p:cNvPr id="36" name="Group 35">
            <a:extLst>
              <a:ext uri="{FF2B5EF4-FFF2-40B4-BE49-F238E27FC236}">
                <a16:creationId xmlns:a16="http://schemas.microsoft.com/office/drawing/2014/main" id="{7FA5D7B2-D2C1-9AE7-5FA0-9485A9A6A09F}"/>
              </a:ext>
            </a:extLst>
          </p:cNvPr>
          <p:cNvGrpSpPr/>
          <p:nvPr/>
        </p:nvGrpSpPr>
        <p:grpSpPr>
          <a:xfrm>
            <a:off x="5308045" y="1471575"/>
            <a:ext cx="1915032" cy="2334345"/>
            <a:chOff x="9858901" y="3981043"/>
            <a:chExt cx="1915032" cy="2334345"/>
          </a:xfrm>
        </p:grpSpPr>
        <p:pic>
          <p:nvPicPr>
            <p:cNvPr id="13" name="Picture 12" descr="A cartoon penguin holding a paint brush&#10;&#10;Description automatically generated">
              <a:extLst>
                <a:ext uri="{FF2B5EF4-FFF2-40B4-BE49-F238E27FC236}">
                  <a16:creationId xmlns:a16="http://schemas.microsoft.com/office/drawing/2014/main" id="{74CAF304-2365-17CD-D648-8FEF8D89875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858901" y="3981043"/>
              <a:ext cx="1915032" cy="1983994"/>
            </a:xfrm>
            <a:prstGeom prst="rect">
              <a:avLst/>
            </a:prstGeom>
          </p:spPr>
        </p:pic>
        <p:sp>
          <p:nvSpPr>
            <p:cNvPr id="31" name="TextBox 30">
              <a:extLst>
                <a:ext uri="{FF2B5EF4-FFF2-40B4-BE49-F238E27FC236}">
                  <a16:creationId xmlns:a16="http://schemas.microsoft.com/office/drawing/2014/main" id="{3B0B7AB7-DF7C-5828-9C6D-FEE581A9E8A1}"/>
                </a:ext>
              </a:extLst>
            </p:cNvPr>
            <p:cNvSpPr txBox="1"/>
            <p:nvPr/>
          </p:nvSpPr>
          <p:spPr>
            <a:xfrm>
              <a:off x="9919430" y="5976834"/>
              <a:ext cx="1793975" cy="338554"/>
            </a:xfrm>
            <a:prstGeom prst="rect">
              <a:avLst/>
            </a:prstGeom>
            <a:noFill/>
          </p:spPr>
          <p:txBody>
            <a:bodyPr wrap="square" rtlCol="0">
              <a:spAutoFit/>
            </a:bodyPr>
            <a:lstStyle/>
            <a:p>
              <a:pPr algn="ctr"/>
              <a:r>
                <a:rPr lang="en-US" sz="1600" dirty="0">
                  <a:solidFill>
                    <a:schemeClr val="bg1"/>
                  </a:solidFill>
                  <a:latin typeface="Avenir Next LT Pro Light" panose="020F0302020204030204" pitchFamily="34" charset="0"/>
                  <a:cs typeface="Avenir Next LT Pro Light" panose="020F0302020204030204" pitchFamily="34" charset="0"/>
                </a:rPr>
                <a:t>Graphic Design</a:t>
              </a:r>
            </a:p>
          </p:txBody>
        </p:sp>
      </p:grpSp>
      <p:grpSp>
        <p:nvGrpSpPr>
          <p:cNvPr id="37" name="Group 36">
            <a:extLst>
              <a:ext uri="{FF2B5EF4-FFF2-40B4-BE49-F238E27FC236}">
                <a16:creationId xmlns:a16="http://schemas.microsoft.com/office/drawing/2014/main" id="{93EECB42-C94D-61DF-10F0-A4A5D247B923}"/>
              </a:ext>
            </a:extLst>
          </p:cNvPr>
          <p:cNvGrpSpPr/>
          <p:nvPr/>
        </p:nvGrpSpPr>
        <p:grpSpPr>
          <a:xfrm>
            <a:off x="9803732" y="1354870"/>
            <a:ext cx="1915031" cy="2451050"/>
            <a:chOff x="7721801" y="3864338"/>
            <a:chExt cx="1915031" cy="2451050"/>
          </a:xfrm>
        </p:grpSpPr>
        <p:pic>
          <p:nvPicPr>
            <p:cNvPr id="23" name="Picture 22" descr="A cartoon penguin holding a camera&#10;&#10;Description automatically generated">
              <a:extLst>
                <a:ext uri="{FF2B5EF4-FFF2-40B4-BE49-F238E27FC236}">
                  <a16:creationId xmlns:a16="http://schemas.microsoft.com/office/drawing/2014/main" id="{AB4CD388-15B0-6539-6EB4-F2B98392AD4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721801" y="3864338"/>
              <a:ext cx="1915031" cy="2100699"/>
            </a:xfrm>
            <a:prstGeom prst="rect">
              <a:avLst/>
            </a:prstGeom>
          </p:spPr>
        </p:pic>
        <p:sp>
          <p:nvSpPr>
            <p:cNvPr id="32" name="TextBox 31">
              <a:extLst>
                <a:ext uri="{FF2B5EF4-FFF2-40B4-BE49-F238E27FC236}">
                  <a16:creationId xmlns:a16="http://schemas.microsoft.com/office/drawing/2014/main" id="{1127387A-FBE7-8122-996A-8DADF6F5DA51}"/>
                </a:ext>
              </a:extLst>
            </p:cNvPr>
            <p:cNvSpPr txBox="1"/>
            <p:nvPr/>
          </p:nvSpPr>
          <p:spPr>
            <a:xfrm>
              <a:off x="7782329" y="5976834"/>
              <a:ext cx="1793975" cy="338554"/>
            </a:xfrm>
            <a:prstGeom prst="rect">
              <a:avLst/>
            </a:prstGeom>
            <a:noFill/>
          </p:spPr>
          <p:txBody>
            <a:bodyPr wrap="square" rtlCol="0">
              <a:spAutoFit/>
            </a:bodyPr>
            <a:lstStyle/>
            <a:p>
              <a:pPr algn="ctr"/>
              <a:r>
                <a:rPr lang="en-US" sz="1600" dirty="0">
                  <a:solidFill>
                    <a:schemeClr val="bg1"/>
                  </a:solidFill>
                  <a:latin typeface="Avenir Next LT Pro Light" panose="020F0302020204030204" pitchFamily="34" charset="0"/>
                  <a:cs typeface="Avenir Next LT Pro Light" panose="020F0302020204030204" pitchFamily="34" charset="0"/>
                </a:rPr>
                <a:t>Video Production</a:t>
              </a:r>
            </a:p>
          </p:txBody>
        </p:sp>
      </p:grpSp>
      <p:grpSp>
        <p:nvGrpSpPr>
          <p:cNvPr id="38" name="Group 37">
            <a:extLst>
              <a:ext uri="{FF2B5EF4-FFF2-40B4-BE49-F238E27FC236}">
                <a16:creationId xmlns:a16="http://schemas.microsoft.com/office/drawing/2014/main" id="{C045E6BE-E4D6-0E59-9467-9488CE075A68}"/>
              </a:ext>
            </a:extLst>
          </p:cNvPr>
          <p:cNvGrpSpPr/>
          <p:nvPr/>
        </p:nvGrpSpPr>
        <p:grpSpPr>
          <a:xfrm>
            <a:off x="4494234" y="4055445"/>
            <a:ext cx="2461425" cy="2329040"/>
            <a:chOff x="5168505" y="3986348"/>
            <a:chExt cx="2461425" cy="2329040"/>
          </a:xfrm>
        </p:grpSpPr>
        <p:pic>
          <p:nvPicPr>
            <p:cNvPr id="11" name="Picture 10" descr="A cartoon penguin with a mailbox&#10;&#10;Description automatically generated">
              <a:extLst>
                <a:ext uri="{FF2B5EF4-FFF2-40B4-BE49-F238E27FC236}">
                  <a16:creationId xmlns:a16="http://schemas.microsoft.com/office/drawing/2014/main" id="{A2B9778E-979D-5D6B-A2D9-33D2307D701F}"/>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168505" y="3986348"/>
              <a:ext cx="2461425" cy="1978689"/>
            </a:xfrm>
            <a:prstGeom prst="rect">
              <a:avLst/>
            </a:prstGeom>
          </p:spPr>
        </p:pic>
        <p:sp>
          <p:nvSpPr>
            <p:cNvPr id="33" name="TextBox 32">
              <a:extLst>
                <a:ext uri="{FF2B5EF4-FFF2-40B4-BE49-F238E27FC236}">
                  <a16:creationId xmlns:a16="http://schemas.microsoft.com/office/drawing/2014/main" id="{CC08EB79-900B-EB91-EE80-5FDEFA01E55B}"/>
                </a:ext>
              </a:extLst>
            </p:cNvPr>
            <p:cNvSpPr txBox="1"/>
            <p:nvPr/>
          </p:nvSpPr>
          <p:spPr>
            <a:xfrm>
              <a:off x="5231922" y="5976834"/>
              <a:ext cx="2334590" cy="338554"/>
            </a:xfrm>
            <a:prstGeom prst="rect">
              <a:avLst/>
            </a:prstGeom>
            <a:noFill/>
          </p:spPr>
          <p:txBody>
            <a:bodyPr wrap="square" rtlCol="0">
              <a:spAutoFit/>
            </a:bodyPr>
            <a:lstStyle/>
            <a:p>
              <a:pPr algn="ctr"/>
              <a:r>
                <a:rPr lang="en-US" sz="1600" dirty="0">
                  <a:solidFill>
                    <a:schemeClr val="bg1"/>
                  </a:solidFill>
                  <a:latin typeface="Avenir Next LT Pro Light" panose="020F0302020204030204" pitchFamily="34" charset="0"/>
                  <a:cs typeface="Avenir Next LT Pro Light" panose="020F0302020204030204" pitchFamily="34" charset="0"/>
                </a:rPr>
                <a:t>Email/SMS Marketing</a:t>
              </a:r>
            </a:p>
          </p:txBody>
        </p:sp>
      </p:grpSp>
      <p:grpSp>
        <p:nvGrpSpPr>
          <p:cNvPr id="39" name="Group 38">
            <a:extLst>
              <a:ext uri="{FF2B5EF4-FFF2-40B4-BE49-F238E27FC236}">
                <a16:creationId xmlns:a16="http://schemas.microsoft.com/office/drawing/2014/main" id="{6E49BEB0-E889-F6FB-59EF-27A715BDCCBA}"/>
              </a:ext>
            </a:extLst>
          </p:cNvPr>
          <p:cNvGrpSpPr/>
          <p:nvPr/>
        </p:nvGrpSpPr>
        <p:grpSpPr>
          <a:xfrm>
            <a:off x="2635444" y="4050140"/>
            <a:ext cx="2196186" cy="2334345"/>
            <a:chOff x="2857033" y="3981043"/>
            <a:chExt cx="2196186" cy="2334345"/>
          </a:xfrm>
        </p:grpSpPr>
        <p:pic>
          <p:nvPicPr>
            <p:cNvPr id="25" name="Picture 24" descr="Cartoon of a penguin holding a wand&#10;&#10;Description automatically generated">
              <a:extLst>
                <a:ext uri="{FF2B5EF4-FFF2-40B4-BE49-F238E27FC236}">
                  <a16:creationId xmlns:a16="http://schemas.microsoft.com/office/drawing/2014/main" id="{0E381929-1274-B982-C191-0300292DA3D3}"/>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2857033" y="3981043"/>
              <a:ext cx="2196186" cy="1983994"/>
            </a:xfrm>
            <a:prstGeom prst="rect">
              <a:avLst/>
            </a:prstGeom>
          </p:spPr>
        </p:pic>
        <p:sp>
          <p:nvSpPr>
            <p:cNvPr id="34" name="TextBox 33">
              <a:extLst>
                <a:ext uri="{FF2B5EF4-FFF2-40B4-BE49-F238E27FC236}">
                  <a16:creationId xmlns:a16="http://schemas.microsoft.com/office/drawing/2014/main" id="{B83A698B-C668-DB2A-10D1-B4338A8533DE}"/>
                </a:ext>
              </a:extLst>
            </p:cNvPr>
            <p:cNvSpPr txBox="1"/>
            <p:nvPr/>
          </p:nvSpPr>
          <p:spPr>
            <a:xfrm>
              <a:off x="3058139" y="5976834"/>
              <a:ext cx="1793975" cy="338554"/>
            </a:xfrm>
            <a:prstGeom prst="rect">
              <a:avLst/>
            </a:prstGeom>
            <a:noFill/>
          </p:spPr>
          <p:txBody>
            <a:bodyPr wrap="square" rtlCol="0">
              <a:spAutoFit/>
            </a:bodyPr>
            <a:lstStyle/>
            <a:p>
              <a:pPr algn="ctr"/>
              <a:r>
                <a:rPr lang="en-US" sz="1600" dirty="0">
                  <a:solidFill>
                    <a:schemeClr val="bg1"/>
                  </a:solidFill>
                  <a:latin typeface="Avenir Next LT Pro Light" panose="020F0302020204030204" pitchFamily="34" charset="0"/>
                  <a:cs typeface="Avenir Next LT Pro Light" panose="020F0302020204030204" pitchFamily="34" charset="0"/>
                </a:rPr>
                <a:t>Virtual Training</a:t>
              </a:r>
            </a:p>
          </p:txBody>
        </p:sp>
      </p:grpSp>
      <p:grpSp>
        <p:nvGrpSpPr>
          <p:cNvPr id="40" name="Group 39">
            <a:extLst>
              <a:ext uri="{FF2B5EF4-FFF2-40B4-BE49-F238E27FC236}">
                <a16:creationId xmlns:a16="http://schemas.microsoft.com/office/drawing/2014/main" id="{0336248F-C8E5-971D-0557-1FEBB0FC0B1C}"/>
              </a:ext>
            </a:extLst>
          </p:cNvPr>
          <p:cNvGrpSpPr/>
          <p:nvPr/>
        </p:nvGrpSpPr>
        <p:grpSpPr>
          <a:xfrm>
            <a:off x="2863293" y="1354870"/>
            <a:ext cx="2322078" cy="2451050"/>
            <a:chOff x="505789" y="3864338"/>
            <a:chExt cx="2322078" cy="2451050"/>
          </a:xfrm>
        </p:grpSpPr>
        <p:pic>
          <p:nvPicPr>
            <p:cNvPr id="7" name="Picture 6" descr="A cartoon penguin holding a wrench&#10;&#10;Description automatically generated">
              <a:extLst>
                <a:ext uri="{FF2B5EF4-FFF2-40B4-BE49-F238E27FC236}">
                  <a16:creationId xmlns:a16="http://schemas.microsoft.com/office/drawing/2014/main" id="{6042685B-26CF-E88D-C562-A87167DA1ACA}"/>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16479" y="3864338"/>
              <a:ext cx="2100699" cy="2100699"/>
            </a:xfrm>
            <a:prstGeom prst="rect">
              <a:avLst/>
            </a:prstGeom>
          </p:spPr>
        </p:pic>
        <p:sp>
          <p:nvSpPr>
            <p:cNvPr id="35" name="TextBox 34">
              <a:extLst>
                <a:ext uri="{FF2B5EF4-FFF2-40B4-BE49-F238E27FC236}">
                  <a16:creationId xmlns:a16="http://schemas.microsoft.com/office/drawing/2014/main" id="{1D99AA13-86D8-C4A1-28A0-BA10FD3358C4}"/>
                </a:ext>
              </a:extLst>
            </p:cNvPr>
            <p:cNvSpPr txBox="1"/>
            <p:nvPr/>
          </p:nvSpPr>
          <p:spPr>
            <a:xfrm>
              <a:off x="505789" y="5976834"/>
              <a:ext cx="2322078" cy="338554"/>
            </a:xfrm>
            <a:prstGeom prst="rect">
              <a:avLst/>
            </a:prstGeom>
            <a:noFill/>
          </p:spPr>
          <p:txBody>
            <a:bodyPr wrap="square" rtlCol="0">
              <a:spAutoFit/>
            </a:bodyPr>
            <a:lstStyle/>
            <a:p>
              <a:pPr algn="ctr"/>
              <a:r>
                <a:rPr lang="en-US" sz="1600" dirty="0">
                  <a:solidFill>
                    <a:schemeClr val="bg1"/>
                  </a:solidFill>
                  <a:latin typeface="Avenir Next LT Pro Light" panose="020F0302020204030204" pitchFamily="34" charset="0"/>
                  <a:cs typeface="Avenir Next LT Pro Light" panose="020F0302020204030204" pitchFamily="34" charset="0"/>
                </a:rPr>
                <a:t>Web Maintenance</a:t>
              </a:r>
            </a:p>
          </p:txBody>
        </p:sp>
      </p:grpSp>
    </p:spTree>
    <p:extLst>
      <p:ext uri="{BB962C8B-B14F-4D97-AF65-F5344CB8AC3E}">
        <p14:creationId xmlns:p14="http://schemas.microsoft.com/office/powerpoint/2010/main" val="37758518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black and white logo&#10;&#10;Description automatically generated">
            <a:extLst>
              <a:ext uri="{FF2B5EF4-FFF2-40B4-BE49-F238E27FC236}">
                <a16:creationId xmlns:a16="http://schemas.microsoft.com/office/drawing/2014/main" id="{E0DE63F3-9E8C-8426-76F0-7B20AA77F5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7867" y="245534"/>
            <a:ext cx="2540000" cy="508000"/>
          </a:xfrm>
          <a:prstGeom prst="rect">
            <a:avLst/>
          </a:prstGeom>
        </p:spPr>
      </p:pic>
      <p:sp>
        <p:nvSpPr>
          <p:cNvPr id="9" name="TextBox 8">
            <a:extLst>
              <a:ext uri="{FF2B5EF4-FFF2-40B4-BE49-F238E27FC236}">
                <a16:creationId xmlns:a16="http://schemas.microsoft.com/office/drawing/2014/main" id="{4A6FBA26-49CA-7993-3C2D-6D951327B0BF}"/>
              </a:ext>
            </a:extLst>
          </p:cNvPr>
          <p:cNvSpPr txBox="1"/>
          <p:nvPr/>
        </p:nvSpPr>
        <p:spPr>
          <a:xfrm>
            <a:off x="3572933" y="145591"/>
            <a:ext cx="8331200" cy="707886"/>
          </a:xfrm>
          <a:prstGeom prst="rect">
            <a:avLst/>
          </a:prstGeom>
          <a:noFill/>
        </p:spPr>
        <p:txBody>
          <a:bodyPr wrap="square" rtlCol="0">
            <a:spAutoFit/>
          </a:bodyPr>
          <a:lstStyle/>
          <a:p>
            <a:pPr algn="r"/>
            <a:r>
              <a:rPr lang="en-US" sz="4000" dirty="0">
                <a:solidFill>
                  <a:schemeClr val="bg1"/>
                </a:solidFill>
                <a:latin typeface="Avenir Next LT Pro Light" panose="020F0302020204030204" pitchFamily="34" charset="0"/>
                <a:ea typeface="Open Sans" pitchFamily="2" charset="0"/>
                <a:cs typeface="Avenir Next LT Pro Light" panose="020F0302020204030204" pitchFamily="34" charset="0"/>
              </a:rPr>
              <a:t>Who We Serve | </a:t>
            </a:r>
            <a:r>
              <a:rPr lang="en-US" sz="4000" b="1" dirty="0">
                <a:solidFill>
                  <a:schemeClr val="bg1"/>
                </a:solidFill>
                <a:latin typeface="Avenir Next LT Pro" panose="020B0504020202020204" pitchFamily="34" charset="77"/>
                <a:ea typeface="Open Sans" pitchFamily="2" charset="0"/>
                <a:cs typeface="Avenir Next LT Pro Light" panose="020F0302020204030204" pitchFamily="34" charset="0"/>
              </a:rPr>
              <a:t>Sectors</a:t>
            </a:r>
          </a:p>
        </p:txBody>
      </p:sp>
      <p:pic>
        <p:nvPicPr>
          <p:cNvPr id="15" name="Picture 14" descr="A cartoon penguin standing on a stool&#10;&#10;Description automatically generated">
            <a:extLst>
              <a:ext uri="{FF2B5EF4-FFF2-40B4-BE49-F238E27FC236}">
                <a16:creationId xmlns:a16="http://schemas.microsoft.com/office/drawing/2014/main" id="{DD32D382-0714-2C66-95C7-1B8A5E1EDE91}"/>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170368" y="1280998"/>
            <a:ext cx="1520780" cy="1575545"/>
          </a:xfrm>
          <a:prstGeom prst="rect">
            <a:avLst/>
          </a:prstGeom>
        </p:spPr>
      </p:pic>
      <p:pic>
        <p:nvPicPr>
          <p:cNvPr id="17" name="Picture 16" descr="A cartoon penguin standing on a stool&#10;&#10;Description automatically generated">
            <a:extLst>
              <a:ext uri="{FF2B5EF4-FFF2-40B4-BE49-F238E27FC236}">
                <a16:creationId xmlns:a16="http://schemas.microsoft.com/office/drawing/2014/main" id="{AF34060B-4AD2-A88F-EC8D-96CAD79ABC9A}"/>
              </a:ext>
            </a:extLst>
          </p:cNvPr>
          <p:cNvPicPr>
            <a:picLocks noChangeAspect="1"/>
          </p:cNvPicPr>
          <p:nvPr/>
        </p:nvPicPr>
        <p:blipFill>
          <a:blip r:embed="rId6" cstate="screen">
            <a:alphaModFix amt="70000"/>
            <a:extLst>
              <a:ext uri="{28A0092B-C50C-407E-A947-70E740481C1C}">
                <a14:useLocalDpi xmlns:a14="http://schemas.microsoft.com/office/drawing/2010/main"/>
              </a:ext>
            </a:extLst>
          </a:blip>
          <a:stretch>
            <a:fillRect/>
          </a:stretch>
        </p:blipFill>
        <p:spPr>
          <a:xfrm>
            <a:off x="590022" y="1180490"/>
            <a:ext cx="1935689" cy="2005395"/>
          </a:xfrm>
          <a:prstGeom prst="rect">
            <a:avLst/>
          </a:prstGeom>
        </p:spPr>
      </p:pic>
      <p:pic>
        <p:nvPicPr>
          <p:cNvPr id="19" name="Picture 18" descr="A cartoon penguin standing on a ladder&#10;&#10;Description automatically generated">
            <a:extLst>
              <a:ext uri="{FF2B5EF4-FFF2-40B4-BE49-F238E27FC236}">
                <a16:creationId xmlns:a16="http://schemas.microsoft.com/office/drawing/2014/main" id="{C8DFBE5F-C213-1254-E313-92152FF70E5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34520" y="556596"/>
            <a:ext cx="2540000" cy="3546150"/>
          </a:xfrm>
          <a:prstGeom prst="rect">
            <a:avLst/>
          </a:prstGeom>
        </p:spPr>
      </p:pic>
      <p:pic>
        <p:nvPicPr>
          <p:cNvPr id="21" name="Picture 20" descr="A cartoon of a bird holding a globe&#10;&#10;Description automatically generated">
            <a:extLst>
              <a:ext uri="{FF2B5EF4-FFF2-40B4-BE49-F238E27FC236}">
                <a16:creationId xmlns:a16="http://schemas.microsoft.com/office/drawing/2014/main" id="{8672B6A8-395A-B94F-5860-E0B550E4689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5934" y="3823070"/>
            <a:ext cx="3116223" cy="2815138"/>
          </a:xfrm>
          <a:prstGeom prst="rect">
            <a:avLst/>
          </a:prstGeom>
        </p:spPr>
      </p:pic>
      <p:pic>
        <p:nvPicPr>
          <p:cNvPr id="23" name="Picture 22" descr="A cartoon penguin standing in front of buildings&#10;&#10;Description automatically generated">
            <a:extLst>
              <a:ext uri="{FF2B5EF4-FFF2-40B4-BE49-F238E27FC236}">
                <a16:creationId xmlns:a16="http://schemas.microsoft.com/office/drawing/2014/main" id="{55ED1196-7D56-F8A0-38DD-C10DF52E360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763000" y="2360927"/>
            <a:ext cx="3429000" cy="3429000"/>
          </a:xfrm>
          <a:prstGeom prst="rect">
            <a:avLst/>
          </a:prstGeom>
        </p:spPr>
      </p:pic>
      <p:sp>
        <p:nvSpPr>
          <p:cNvPr id="24" name="TextBox 23">
            <a:extLst>
              <a:ext uri="{FF2B5EF4-FFF2-40B4-BE49-F238E27FC236}">
                <a16:creationId xmlns:a16="http://schemas.microsoft.com/office/drawing/2014/main" id="{F7AF269B-AEC9-E538-8C1F-A1B783ED925B}"/>
              </a:ext>
            </a:extLst>
          </p:cNvPr>
          <p:cNvSpPr txBox="1"/>
          <p:nvPr/>
        </p:nvSpPr>
        <p:spPr>
          <a:xfrm>
            <a:off x="3572933" y="1352368"/>
            <a:ext cx="8619067" cy="1015663"/>
          </a:xfrm>
          <a:prstGeom prst="rect">
            <a:avLst/>
          </a:prstGeom>
          <a:noFill/>
        </p:spPr>
        <p:txBody>
          <a:bodyPr wrap="square" rtlCol="0">
            <a:spAutoFit/>
          </a:bodyPr>
          <a:lstStyle/>
          <a:p>
            <a:r>
              <a:rPr lang="en-US" sz="2000" dirty="0">
                <a:solidFill>
                  <a:schemeClr val="bg1"/>
                </a:solidFill>
                <a:latin typeface="Avenir Next LT Pro" panose="020B0504020202020204" pitchFamily="34" charset="77"/>
              </a:rPr>
              <a:t>Our current clientele consists of small businesses, to whom we offer tiered pricing plans, and state government agencies, to which we provide deliverables through various contracting vehicles.</a:t>
            </a:r>
          </a:p>
        </p:txBody>
      </p:sp>
      <p:sp>
        <p:nvSpPr>
          <p:cNvPr id="25" name="TextBox 24">
            <a:extLst>
              <a:ext uri="{FF2B5EF4-FFF2-40B4-BE49-F238E27FC236}">
                <a16:creationId xmlns:a16="http://schemas.microsoft.com/office/drawing/2014/main" id="{7F1CE2D5-BDF2-E96E-2DD3-5309F98EEA4C}"/>
              </a:ext>
            </a:extLst>
          </p:cNvPr>
          <p:cNvSpPr txBox="1"/>
          <p:nvPr/>
        </p:nvSpPr>
        <p:spPr>
          <a:xfrm>
            <a:off x="2296246" y="5781491"/>
            <a:ext cx="7684515" cy="707886"/>
          </a:xfrm>
          <a:prstGeom prst="rect">
            <a:avLst/>
          </a:prstGeom>
          <a:noFill/>
        </p:spPr>
        <p:txBody>
          <a:bodyPr wrap="square" rtlCol="0">
            <a:spAutoFit/>
          </a:bodyPr>
          <a:lstStyle/>
          <a:p>
            <a:r>
              <a:rPr lang="en-US" sz="2000" dirty="0">
                <a:solidFill>
                  <a:schemeClr val="bg1"/>
                </a:solidFill>
                <a:latin typeface="Avenir Next LT Pro" panose="020B0504020202020204" pitchFamily="34" charset="77"/>
              </a:rPr>
              <a:t>We offer full-service marketing to SMB clients and non-profits</a:t>
            </a:r>
          </a:p>
          <a:p>
            <a:r>
              <a:rPr lang="en-US" sz="2000" dirty="0">
                <a:solidFill>
                  <a:schemeClr val="bg1"/>
                </a:solidFill>
                <a:latin typeface="Avenir Next LT Pro" panose="020B0504020202020204" pitchFamily="34" charset="77"/>
              </a:rPr>
              <a:t>through our 360° Marketing Program™ or à la carte as needed.</a:t>
            </a:r>
          </a:p>
        </p:txBody>
      </p:sp>
      <p:sp>
        <p:nvSpPr>
          <p:cNvPr id="26" name="TextBox 25">
            <a:extLst>
              <a:ext uri="{FF2B5EF4-FFF2-40B4-BE49-F238E27FC236}">
                <a16:creationId xmlns:a16="http://schemas.microsoft.com/office/drawing/2014/main" id="{0BC711B3-05DA-32CE-8283-837058F190FA}"/>
              </a:ext>
            </a:extLst>
          </p:cNvPr>
          <p:cNvSpPr txBox="1"/>
          <p:nvPr/>
        </p:nvSpPr>
        <p:spPr>
          <a:xfrm>
            <a:off x="3810515" y="3566929"/>
            <a:ext cx="5116491" cy="1015663"/>
          </a:xfrm>
          <a:prstGeom prst="rect">
            <a:avLst/>
          </a:prstGeom>
          <a:noFill/>
        </p:spPr>
        <p:txBody>
          <a:bodyPr wrap="square" rtlCol="0">
            <a:spAutoFit/>
          </a:bodyPr>
          <a:lstStyle/>
          <a:p>
            <a:r>
              <a:rPr lang="en-US" sz="2000" dirty="0">
                <a:solidFill>
                  <a:schemeClr val="bg1"/>
                </a:solidFill>
                <a:latin typeface="Avenir Next LT Pro" panose="020B0504020202020204" pitchFamily="34" charset="77"/>
              </a:rPr>
              <a:t>Our government clients are served by providing deliverables based on specified guidelines and contractual requirements.</a:t>
            </a:r>
          </a:p>
        </p:txBody>
      </p:sp>
    </p:spTree>
    <p:extLst>
      <p:ext uri="{BB962C8B-B14F-4D97-AF65-F5344CB8AC3E}">
        <p14:creationId xmlns:p14="http://schemas.microsoft.com/office/powerpoint/2010/main" val="4229121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black and white logo&#10;&#10;Description automatically generated">
            <a:extLst>
              <a:ext uri="{FF2B5EF4-FFF2-40B4-BE49-F238E27FC236}">
                <a16:creationId xmlns:a16="http://schemas.microsoft.com/office/drawing/2014/main" id="{E0DE63F3-9E8C-8426-76F0-7B20AA77F5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7867" y="245534"/>
            <a:ext cx="2540000" cy="508000"/>
          </a:xfrm>
          <a:prstGeom prst="rect">
            <a:avLst/>
          </a:prstGeom>
        </p:spPr>
      </p:pic>
      <p:sp>
        <p:nvSpPr>
          <p:cNvPr id="14" name="TextBox 13">
            <a:extLst>
              <a:ext uri="{FF2B5EF4-FFF2-40B4-BE49-F238E27FC236}">
                <a16:creationId xmlns:a16="http://schemas.microsoft.com/office/drawing/2014/main" id="{DC20A56B-179E-7E48-F338-6D3D069E6F2E}"/>
              </a:ext>
            </a:extLst>
          </p:cNvPr>
          <p:cNvSpPr txBox="1"/>
          <p:nvPr/>
        </p:nvSpPr>
        <p:spPr>
          <a:xfrm>
            <a:off x="1930400" y="3075057"/>
            <a:ext cx="8331200" cy="707886"/>
          </a:xfrm>
          <a:prstGeom prst="rect">
            <a:avLst/>
          </a:prstGeom>
          <a:noFill/>
        </p:spPr>
        <p:txBody>
          <a:bodyPr wrap="square" rtlCol="0">
            <a:spAutoFit/>
          </a:bodyPr>
          <a:lstStyle/>
          <a:p>
            <a:pPr algn="ctr"/>
            <a:r>
              <a:rPr lang="en-US" sz="4000" dirty="0">
                <a:solidFill>
                  <a:schemeClr val="bg1"/>
                </a:solidFill>
                <a:latin typeface="Avenir Next LT Pro Light" panose="020F0302020204030204" pitchFamily="34" charset="0"/>
                <a:ea typeface="Open Sans" pitchFamily="2" charset="0"/>
                <a:cs typeface="Avenir Next LT Pro Light" panose="020F0302020204030204" pitchFamily="34" charset="0"/>
              </a:rPr>
              <a:t>Our Services | </a:t>
            </a:r>
            <a:r>
              <a:rPr lang="en-US" sz="4000" b="1" dirty="0">
                <a:solidFill>
                  <a:schemeClr val="bg1"/>
                </a:solidFill>
                <a:latin typeface="Avenir Next LT Pro" panose="020B0504020202020204" pitchFamily="34" charset="77"/>
                <a:ea typeface="Open Sans" pitchFamily="2" charset="0"/>
                <a:cs typeface="Avenir Next LT Pro Light" panose="020F0302020204030204" pitchFamily="34" charset="0"/>
              </a:rPr>
              <a:t>Diving Deeper</a:t>
            </a:r>
          </a:p>
        </p:txBody>
      </p:sp>
    </p:spTree>
    <p:extLst>
      <p:ext uri="{BB962C8B-B14F-4D97-AF65-F5344CB8AC3E}">
        <p14:creationId xmlns:p14="http://schemas.microsoft.com/office/powerpoint/2010/main" val="282668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black and white logo&#10;&#10;Description automatically generated">
            <a:extLst>
              <a:ext uri="{FF2B5EF4-FFF2-40B4-BE49-F238E27FC236}">
                <a16:creationId xmlns:a16="http://schemas.microsoft.com/office/drawing/2014/main" id="{E0DE63F3-9E8C-8426-76F0-7B20AA77F5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7867" y="245534"/>
            <a:ext cx="2540000" cy="508000"/>
          </a:xfrm>
          <a:prstGeom prst="rect">
            <a:avLst/>
          </a:prstGeom>
        </p:spPr>
      </p:pic>
      <p:sp>
        <p:nvSpPr>
          <p:cNvPr id="9" name="TextBox 8">
            <a:extLst>
              <a:ext uri="{FF2B5EF4-FFF2-40B4-BE49-F238E27FC236}">
                <a16:creationId xmlns:a16="http://schemas.microsoft.com/office/drawing/2014/main" id="{4A6FBA26-49CA-7993-3C2D-6D951327B0BF}"/>
              </a:ext>
            </a:extLst>
          </p:cNvPr>
          <p:cNvSpPr txBox="1"/>
          <p:nvPr/>
        </p:nvSpPr>
        <p:spPr>
          <a:xfrm>
            <a:off x="3572933" y="145591"/>
            <a:ext cx="8331200" cy="707886"/>
          </a:xfrm>
          <a:prstGeom prst="rect">
            <a:avLst/>
          </a:prstGeom>
          <a:noFill/>
        </p:spPr>
        <p:txBody>
          <a:bodyPr wrap="square" rtlCol="0">
            <a:spAutoFit/>
          </a:bodyPr>
          <a:lstStyle/>
          <a:p>
            <a:pPr algn="r"/>
            <a:r>
              <a:rPr lang="en-US" sz="4000" dirty="0">
                <a:solidFill>
                  <a:schemeClr val="bg1"/>
                </a:solidFill>
                <a:latin typeface="Avenir Next LT Pro Light" panose="020F0302020204030204" pitchFamily="34" charset="0"/>
                <a:ea typeface="Open Sans" pitchFamily="2" charset="0"/>
                <a:cs typeface="Avenir Next LT Pro Light" panose="020F0302020204030204" pitchFamily="34" charset="0"/>
              </a:rPr>
              <a:t>Website Services | </a:t>
            </a:r>
            <a:r>
              <a:rPr lang="en-US" sz="4000" b="1" dirty="0">
                <a:solidFill>
                  <a:schemeClr val="bg1"/>
                </a:solidFill>
                <a:latin typeface="Avenir Next LT Pro" panose="020B0504020202020204" pitchFamily="34" charset="77"/>
                <a:ea typeface="Open Sans" pitchFamily="2" charset="0"/>
                <a:cs typeface="Avenir Next LT Pro Light" panose="020F0302020204030204" pitchFamily="34" charset="0"/>
              </a:rPr>
              <a:t>Design Systems</a:t>
            </a:r>
          </a:p>
        </p:txBody>
      </p:sp>
      <p:pic>
        <p:nvPicPr>
          <p:cNvPr id="3" name="Picture 2" descr="A cartoon of a penguin sitting at a desk&#10;&#10;Description automatically generated">
            <a:extLst>
              <a:ext uri="{FF2B5EF4-FFF2-40B4-BE49-F238E27FC236}">
                <a16:creationId xmlns:a16="http://schemas.microsoft.com/office/drawing/2014/main" id="{B7D2FDE5-7394-582E-4851-98BF11B53B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92779" y="3625114"/>
            <a:ext cx="2894378" cy="2571166"/>
          </a:xfrm>
          <a:prstGeom prst="rect">
            <a:avLst/>
          </a:prstGeom>
        </p:spPr>
      </p:pic>
      <p:pic>
        <p:nvPicPr>
          <p:cNvPr id="11" name="Picture 10" descr="A screenshot of a website&#10;&#10;Description automatically generated">
            <a:extLst>
              <a:ext uri="{FF2B5EF4-FFF2-40B4-BE49-F238E27FC236}">
                <a16:creationId xmlns:a16="http://schemas.microsoft.com/office/drawing/2014/main" id="{6D5F26EC-7225-9E71-22A6-EC5719FB0C12}"/>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454086" y="977838"/>
            <a:ext cx="5007326" cy="2849883"/>
          </a:xfrm>
          <a:prstGeom prst="roundRect">
            <a:avLst>
              <a:gd name="adj" fmla="val 2472"/>
            </a:avLst>
          </a:prstGeom>
        </p:spPr>
      </p:pic>
      <p:sp>
        <p:nvSpPr>
          <p:cNvPr id="12" name="TextBox 11">
            <a:extLst>
              <a:ext uri="{FF2B5EF4-FFF2-40B4-BE49-F238E27FC236}">
                <a16:creationId xmlns:a16="http://schemas.microsoft.com/office/drawing/2014/main" id="{61170FD0-DBAE-2232-641E-E7FEFB02B515}"/>
              </a:ext>
            </a:extLst>
          </p:cNvPr>
          <p:cNvSpPr txBox="1"/>
          <p:nvPr/>
        </p:nvSpPr>
        <p:spPr>
          <a:xfrm>
            <a:off x="6193643" y="6004523"/>
            <a:ext cx="5805578" cy="707886"/>
          </a:xfrm>
          <a:prstGeom prst="rect">
            <a:avLst/>
          </a:prstGeom>
          <a:noFill/>
        </p:spPr>
        <p:txBody>
          <a:bodyPr wrap="square" rtlCol="0">
            <a:spAutoFit/>
          </a:bodyPr>
          <a:lstStyle/>
          <a:p>
            <a:r>
              <a:rPr lang="en-US" sz="1600" dirty="0">
                <a:solidFill>
                  <a:schemeClr val="bg1"/>
                </a:solidFill>
                <a:latin typeface="Avenir Next LT Pro" panose="020B0504020202020204" pitchFamily="34" charset="77"/>
              </a:rPr>
              <a:t>A full view of our website portfolio can be viewed by visiting </a:t>
            </a:r>
          </a:p>
          <a:p>
            <a:r>
              <a:rPr lang="en-US" sz="2400" b="1" dirty="0" err="1">
                <a:solidFill>
                  <a:schemeClr val="bg1"/>
                </a:solidFill>
                <a:latin typeface="Avenir Next LT Pro" panose="020B0504020202020204" pitchFamily="34" charset="77"/>
              </a:rPr>
              <a:t>cassusmedia.com</a:t>
            </a:r>
            <a:r>
              <a:rPr lang="en-US" sz="2400" b="1" dirty="0">
                <a:solidFill>
                  <a:schemeClr val="bg1"/>
                </a:solidFill>
                <a:latin typeface="Avenir Next LT Pro" panose="020B0504020202020204" pitchFamily="34" charset="77"/>
              </a:rPr>
              <a:t>/websites/portfolio/</a:t>
            </a:r>
          </a:p>
        </p:txBody>
      </p:sp>
      <p:pic>
        <p:nvPicPr>
          <p:cNvPr id="4" name="Picture 3">
            <a:extLst>
              <a:ext uri="{FF2B5EF4-FFF2-40B4-BE49-F238E27FC236}">
                <a16:creationId xmlns:a16="http://schemas.microsoft.com/office/drawing/2014/main" id="{6BA11C11-9837-F41A-E581-CF6597C6418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256164" y="2935963"/>
            <a:ext cx="5694897" cy="2944199"/>
          </a:xfrm>
          <a:prstGeom prst="rect">
            <a:avLst/>
          </a:prstGeom>
        </p:spPr>
      </p:pic>
    </p:spTree>
    <p:extLst>
      <p:ext uri="{BB962C8B-B14F-4D97-AF65-F5344CB8AC3E}">
        <p14:creationId xmlns:p14="http://schemas.microsoft.com/office/powerpoint/2010/main" val="2766712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black and white logo&#10;&#10;Description automatically generated">
            <a:extLst>
              <a:ext uri="{FF2B5EF4-FFF2-40B4-BE49-F238E27FC236}">
                <a16:creationId xmlns:a16="http://schemas.microsoft.com/office/drawing/2014/main" id="{E0DE63F3-9E8C-8426-76F0-7B20AA77F5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7867" y="245534"/>
            <a:ext cx="2540000" cy="508000"/>
          </a:xfrm>
          <a:prstGeom prst="rect">
            <a:avLst/>
          </a:prstGeom>
        </p:spPr>
      </p:pic>
      <p:sp>
        <p:nvSpPr>
          <p:cNvPr id="9" name="TextBox 8">
            <a:extLst>
              <a:ext uri="{FF2B5EF4-FFF2-40B4-BE49-F238E27FC236}">
                <a16:creationId xmlns:a16="http://schemas.microsoft.com/office/drawing/2014/main" id="{4A6FBA26-49CA-7993-3C2D-6D951327B0BF}"/>
              </a:ext>
            </a:extLst>
          </p:cNvPr>
          <p:cNvSpPr txBox="1"/>
          <p:nvPr/>
        </p:nvSpPr>
        <p:spPr>
          <a:xfrm>
            <a:off x="3572933" y="145591"/>
            <a:ext cx="8331200" cy="707886"/>
          </a:xfrm>
          <a:prstGeom prst="rect">
            <a:avLst/>
          </a:prstGeom>
          <a:noFill/>
        </p:spPr>
        <p:txBody>
          <a:bodyPr wrap="square" rtlCol="0">
            <a:spAutoFit/>
          </a:bodyPr>
          <a:lstStyle/>
          <a:p>
            <a:pPr algn="r"/>
            <a:r>
              <a:rPr lang="en-US" sz="4000" dirty="0">
                <a:solidFill>
                  <a:schemeClr val="bg1"/>
                </a:solidFill>
                <a:latin typeface="Avenir Next LT Pro Light" panose="020F0302020204030204" pitchFamily="34" charset="0"/>
                <a:ea typeface="Open Sans" pitchFamily="2" charset="0"/>
                <a:cs typeface="Avenir Next LT Pro Light" panose="020F0302020204030204" pitchFamily="34" charset="0"/>
              </a:rPr>
              <a:t>Website Services | </a:t>
            </a:r>
            <a:r>
              <a:rPr lang="en-US" sz="4000" b="1" dirty="0">
                <a:solidFill>
                  <a:schemeClr val="bg1"/>
                </a:solidFill>
                <a:latin typeface="Avenir Next LT Pro" panose="020B0504020202020204" pitchFamily="34" charset="77"/>
                <a:ea typeface="Open Sans" pitchFamily="2" charset="0"/>
                <a:cs typeface="Avenir Next LT Pro Light" panose="020F0302020204030204" pitchFamily="34" charset="0"/>
              </a:rPr>
              <a:t>Maintenance</a:t>
            </a:r>
          </a:p>
        </p:txBody>
      </p:sp>
      <p:pic>
        <p:nvPicPr>
          <p:cNvPr id="3" name="Picture 2" descr="A cartoon penguin holding a wrench&#10;&#10;Description automatically generated">
            <a:extLst>
              <a:ext uri="{FF2B5EF4-FFF2-40B4-BE49-F238E27FC236}">
                <a16:creationId xmlns:a16="http://schemas.microsoft.com/office/drawing/2014/main" id="{F00E0B50-BEF2-2297-BD8F-6937AA41613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897" y="3338946"/>
            <a:ext cx="2948492" cy="2948492"/>
          </a:xfrm>
          <a:prstGeom prst="rect">
            <a:avLst/>
          </a:prstGeom>
        </p:spPr>
      </p:pic>
      <p:sp>
        <p:nvSpPr>
          <p:cNvPr id="6" name="TextBox 5">
            <a:extLst>
              <a:ext uri="{FF2B5EF4-FFF2-40B4-BE49-F238E27FC236}">
                <a16:creationId xmlns:a16="http://schemas.microsoft.com/office/drawing/2014/main" id="{FB83F450-F5D9-A182-7355-03EDBA530E5D}"/>
              </a:ext>
            </a:extLst>
          </p:cNvPr>
          <p:cNvSpPr txBox="1"/>
          <p:nvPr/>
        </p:nvSpPr>
        <p:spPr>
          <a:xfrm>
            <a:off x="3640346" y="5842337"/>
            <a:ext cx="6176513" cy="715581"/>
          </a:xfrm>
          <a:prstGeom prst="rect">
            <a:avLst/>
          </a:prstGeom>
          <a:noFill/>
        </p:spPr>
        <p:txBody>
          <a:bodyPr wrap="square" rtlCol="0">
            <a:spAutoFit/>
          </a:bodyPr>
          <a:lstStyle/>
          <a:p>
            <a:r>
              <a:rPr lang="en-US" sz="1600" dirty="0">
                <a:solidFill>
                  <a:schemeClr val="bg1"/>
                </a:solidFill>
                <a:latin typeface="Avenir Next LT Pro" panose="020B0504020202020204" pitchFamily="34" charset="77"/>
              </a:rPr>
              <a:t>To learn more about our CM </a:t>
            </a:r>
            <a:r>
              <a:rPr lang="en-US" sz="1600" dirty="0" err="1">
                <a:solidFill>
                  <a:schemeClr val="bg1"/>
                </a:solidFill>
                <a:latin typeface="Avenir Next LT Pro" panose="020B0504020202020204" pitchFamily="34" charset="77"/>
              </a:rPr>
              <a:t>WebMaster</a:t>
            </a:r>
            <a:r>
              <a:rPr lang="en-US" sz="1600" dirty="0">
                <a:solidFill>
                  <a:schemeClr val="bg1"/>
                </a:solidFill>
                <a:latin typeface="Avenir Next LT Pro" panose="020B0504020202020204" pitchFamily="34" charset="77"/>
              </a:rPr>
              <a:t> Service™, please visit</a:t>
            </a:r>
          </a:p>
          <a:p>
            <a:r>
              <a:rPr lang="en-US" sz="2450" b="1" dirty="0">
                <a:solidFill>
                  <a:schemeClr val="bg1"/>
                </a:solidFill>
                <a:latin typeface="Avenir Next LT Pro" panose="020B0504020202020204" pitchFamily="34" charset="77"/>
              </a:rPr>
              <a:t>cassusmedia.com/webmaster-service/</a:t>
            </a:r>
          </a:p>
        </p:txBody>
      </p:sp>
      <p:pic>
        <p:nvPicPr>
          <p:cNvPr id="10" name="Picture 9">
            <a:extLst>
              <a:ext uri="{FF2B5EF4-FFF2-40B4-BE49-F238E27FC236}">
                <a16:creationId xmlns:a16="http://schemas.microsoft.com/office/drawing/2014/main" id="{D0153D12-6518-E944-CAB1-BDF42BE18067}"/>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182587" y="1264248"/>
            <a:ext cx="6792686" cy="4329503"/>
          </a:xfrm>
          <a:prstGeom prst="roundRect">
            <a:avLst>
              <a:gd name="adj" fmla="val 2321"/>
            </a:avLst>
          </a:prstGeom>
        </p:spPr>
      </p:pic>
    </p:spTree>
    <p:extLst>
      <p:ext uri="{BB962C8B-B14F-4D97-AF65-F5344CB8AC3E}">
        <p14:creationId xmlns:p14="http://schemas.microsoft.com/office/powerpoint/2010/main" val="6395046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black and white logo&#10;&#10;Description automatically generated">
            <a:extLst>
              <a:ext uri="{FF2B5EF4-FFF2-40B4-BE49-F238E27FC236}">
                <a16:creationId xmlns:a16="http://schemas.microsoft.com/office/drawing/2014/main" id="{E0DE63F3-9E8C-8426-76F0-7B20AA77F5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7867" y="245534"/>
            <a:ext cx="2540000" cy="508000"/>
          </a:xfrm>
          <a:prstGeom prst="rect">
            <a:avLst/>
          </a:prstGeom>
        </p:spPr>
      </p:pic>
      <p:sp>
        <p:nvSpPr>
          <p:cNvPr id="9" name="TextBox 8">
            <a:extLst>
              <a:ext uri="{FF2B5EF4-FFF2-40B4-BE49-F238E27FC236}">
                <a16:creationId xmlns:a16="http://schemas.microsoft.com/office/drawing/2014/main" id="{4A6FBA26-49CA-7993-3C2D-6D951327B0BF}"/>
              </a:ext>
            </a:extLst>
          </p:cNvPr>
          <p:cNvSpPr txBox="1"/>
          <p:nvPr/>
        </p:nvSpPr>
        <p:spPr>
          <a:xfrm>
            <a:off x="3572933" y="145591"/>
            <a:ext cx="8331200" cy="707886"/>
          </a:xfrm>
          <a:prstGeom prst="rect">
            <a:avLst/>
          </a:prstGeom>
          <a:noFill/>
        </p:spPr>
        <p:txBody>
          <a:bodyPr wrap="square" rtlCol="0">
            <a:spAutoFit/>
          </a:bodyPr>
          <a:lstStyle/>
          <a:p>
            <a:pPr algn="r"/>
            <a:r>
              <a:rPr lang="en-US" sz="4000" dirty="0">
                <a:solidFill>
                  <a:schemeClr val="bg1"/>
                </a:solidFill>
                <a:latin typeface="Avenir Next LT Pro Light" panose="020F0302020204030204" pitchFamily="34" charset="0"/>
                <a:ea typeface="Open Sans" pitchFamily="2" charset="0"/>
                <a:cs typeface="Avenir Next LT Pro Light" panose="020F0302020204030204" pitchFamily="34" charset="0"/>
              </a:rPr>
              <a:t>Graphic Design | </a:t>
            </a:r>
            <a:r>
              <a:rPr lang="en-US" sz="4000" b="1" dirty="0">
                <a:solidFill>
                  <a:schemeClr val="bg1"/>
                </a:solidFill>
                <a:latin typeface="Avenir Next LT Pro" panose="020B0504020202020204" pitchFamily="34" charset="77"/>
                <a:ea typeface="Open Sans" pitchFamily="2" charset="0"/>
                <a:cs typeface="Avenir Next LT Pro Light" panose="020F0302020204030204" pitchFamily="34" charset="0"/>
              </a:rPr>
              <a:t>Print &amp; Digital</a:t>
            </a:r>
          </a:p>
        </p:txBody>
      </p:sp>
      <p:pic>
        <p:nvPicPr>
          <p:cNvPr id="6" name="Picture 5" descr="Cartoon of a bird with paint brush and a bucket&#10;&#10;Description automatically generated">
            <a:extLst>
              <a:ext uri="{FF2B5EF4-FFF2-40B4-BE49-F238E27FC236}">
                <a16:creationId xmlns:a16="http://schemas.microsoft.com/office/drawing/2014/main" id="{36923503-E0EA-7081-FAD2-AC436DEFB6B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57868" y="4347713"/>
            <a:ext cx="1895196" cy="1963444"/>
          </a:xfrm>
          <a:prstGeom prst="rect">
            <a:avLst/>
          </a:prstGeom>
        </p:spPr>
      </p:pic>
      <p:pic>
        <p:nvPicPr>
          <p:cNvPr id="3" name="Picture 2" descr="A cartoon penguin holding a paint brush&#10;&#10;Description automatically generated">
            <a:extLst>
              <a:ext uri="{FF2B5EF4-FFF2-40B4-BE49-F238E27FC236}">
                <a16:creationId xmlns:a16="http://schemas.microsoft.com/office/drawing/2014/main" id="{67194492-97C0-BAA7-18ED-ABC4057BB2F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264" y="4167616"/>
            <a:ext cx="2242869" cy="2323637"/>
          </a:xfrm>
          <a:prstGeom prst="rect">
            <a:avLst/>
          </a:prstGeom>
        </p:spPr>
      </p:pic>
      <p:sp>
        <p:nvSpPr>
          <p:cNvPr id="7" name="TextBox 6">
            <a:extLst>
              <a:ext uri="{FF2B5EF4-FFF2-40B4-BE49-F238E27FC236}">
                <a16:creationId xmlns:a16="http://schemas.microsoft.com/office/drawing/2014/main" id="{65C98DBE-FC62-32E7-A1FF-1FEBBA5A5B8E}"/>
              </a:ext>
            </a:extLst>
          </p:cNvPr>
          <p:cNvSpPr txBox="1"/>
          <p:nvPr/>
        </p:nvSpPr>
        <p:spPr>
          <a:xfrm>
            <a:off x="485316" y="1127072"/>
            <a:ext cx="11221368" cy="1015663"/>
          </a:xfrm>
          <a:prstGeom prst="rect">
            <a:avLst/>
          </a:prstGeom>
          <a:noFill/>
        </p:spPr>
        <p:txBody>
          <a:bodyPr wrap="square" rtlCol="0">
            <a:spAutoFit/>
          </a:bodyPr>
          <a:lstStyle/>
          <a:p>
            <a:pPr algn="ctr"/>
            <a:r>
              <a:rPr lang="en-US" sz="2000" dirty="0">
                <a:solidFill>
                  <a:schemeClr val="bg1"/>
                </a:solidFill>
                <a:latin typeface="Avenir Next LT Pro" panose="020B0504020202020204" pitchFamily="34" charset="77"/>
              </a:rPr>
              <a:t>Graphic Design is a broad term for anything related to design a static visual layout. Such applications include social media images, photos, print products such as brochures, and advertising materials such as billboards and digital ads. See some of our work below.</a:t>
            </a:r>
          </a:p>
        </p:txBody>
      </p:sp>
      <p:pic>
        <p:nvPicPr>
          <p:cNvPr id="11" name="Picture 10" descr="A person standing at a podium&#10;&#10;Description automatically generated">
            <a:extLst>
              <a:ext uri="{FF2B5EF4-FFF2-40B4-BE49-F238E27FC236}">
                <a16:creationId xmlns:a16="http://schemas.microsoft.com/office/drawing/2014/main" id="{BC22C179-CB8E-260A-903F-29DB9BD0843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710341" y="2274520"/>
            <a:ext cx="1860808" cy="1638330"/>
          </a:xfrm>
          <a:prstGeom prst="rect">
            <a:avLst/>
          </a:prstGeom>
        </p:spPr>
      </p:pic>
      <p:sp>
        <p:nvSpPr>
          <p:cNvPr id="12" name="TextBox 11">
            <a:extLst>
              <a:ext uri="{FF2B5EF4-FFF2-40B4-BE49-F238E27FC236}">
                <a16:creationId xmlns:a16="http://schemas.microsoft.com/office/drawing/2014/main" id="{DD173953-EAC4-5620-C11F-AC7483C4E66C}"/>
              </a:ext>
            </a:extLst>
          </p:cNvPr>
          <p:cNvSpPr txBox="1"/>
          <p:nvPr/>
        </p:nvSpPr>
        <p:spPr>
          <a:xfrm>
            <a:off x="2393558" y="3958987"/>
            <a:ext cx="2494374" cy="276999"/>
          </a:xfrm>
          <a:prstGeom prst="rect">
            <a:avLst/>
          </a:prstGeom>
          <a:noFill/>
        </p:spPr>
        <p:txBody>
          <a:bodyPr wrap="square" rtlCol="0">
            <a:spAutoFit/>
          </a:bodyPr>
          <a:lstStyle/>
          <a:p>
            <a:pPr algn="ctr"/>
            <a:r>
              <a:rPr lang="en-US" sz="1200" dirty="0">
                <a:solidFill>
                  <a:schemeClr val="bg1"/>
                </a:solidFill>
                <a:latin typeface="Avenir Next LT Pro" panose="020B0504020202020204" pitchFamily="34" charset="77"/>
              </a:rPr>
              <a:t>Professional Photography</a:t>
            </a:r>
          </a:p>
        </p:txBody>
      </p:sp>
      <p:pic>
        <p:nvPicPr>
          <p:cNvPr id="18" name="Picture 17" descr="A poster for a yoga class&#10;&#10;Description automatically generated">
            <a:extLst>
              <a:ext uri="{FF2B5EF4-FFF2-40B4-BE49-F238E27FC236}">
                <a16:creationId xmlns:a16="http://schemas.microsoft.com/office/drawing/2014/main" id="{9E4D35BC-214B-031B-41C9-5FAF6B8AF2A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550148">
            <a:off x="9822911" y="2634635"/>
            <a:ext cx="1755145" cy="1755145"/>
          </a:xfrm>
          <a:prstGeom prst="rect">
            <a:avLst/>
          </a:prstGeom>
        </p:spPr>
      </p:pic>
      <p:sp>
        <p:nvSpPr>
          <p:cNvPr id="19" name="TextBox 18">
            <a:extLst>
              <a:ext uri="{FF2B5EF4-FFF2-40B4-BE49-F238E27FC236}">
                <a16:creationId xmlns:a16="http://schemas.microsoft.com/office/drawing/2014/main" id="{A276B96E-A12E-72A0-299C-B47CD60D2961}"/>
              </a:ext>
            </a:extLst>
          </p:cNvPr>
          <p:cNvSpPr txBox="1"/>
          <p:nvPr/>
        </p:nvSpPr>
        <p:spPr>
          <a:xfrm>
            <a:off x="8786105" y="4435174"/>
            <a:ext cx="2012401" cy="276999"/>
          </a:xfrm>
          <a:prstGeom prst="rect">
            <a:avLst/>
          </a:prstGeom>
          <a:noFill/>
        </p:spPr>
        <p:txBody>
          <a:bodyPr wrap="square" rtlCol="0">
            <a:spAutoFit/>
          </a:bodyPr>
          <a:lstStyle/>
          <a:p>
            <a:pPr algn="ctr"/>
            <a:r>
              <a:rPr lang="en-US" sz="1200" dirty="0">
                <a:solidFill>
                  <a:schemeClr val="bg1"/>
                </a:solidFill>
                <a:latin typeface="Avenir Next LT Pro" panose="020B0504020202020204" pitchFamily="34" charset="77"/>
              </a:rPr>
              <a:t>Social Media Graphics</a:t>
            </a:r>
          </a:p>
        </p:txBody>
      </p:sp>
      <p:pic>
        <p:nvPicPr>
          <p:cNvPr id="16" name="Picture 15" descr="A screenshot of a website&#10;&#10;Description automatically generated">
            <a:extLst>
              <a:ext uri="{FF2B5EF4-FFF2-40B4-BE49-F238E27FC236}">
                <a16:creationId xmlns:a16="http://schemas.microsoft.com/office/drawing/2014/main" id="{05C76E2B-C4AB-2384-0F2E-945713FDD90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21109875">
            <a:off x="8208475" y="2496945"/>
            <a:ext cx="1732479" cy="1732479"/>
          </a:xfrm>
          <a:prstGeom prst="rect">
            <a:avLst/>
          </a:prstGeom>
        </p:spPr>
      </p:pic>
      <p:pic>
        <p:nvPicPr>
          <p:cNvPr id="21" name="Picture 20" descr="An open book with text on it&#10;&#10;Description automatically generated">
            <a:extLst>
              <a:ext uri="{FF2B5EF4-FFF2-40B4-BE49-F238E27FC236}">
                <a16:creationId xmlns:a16="http://schemas.microsoft.com/office/drawing/2014/main" id="{4DFCAD28-9E0B-AF20-9A63-8829E42B97A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4504" t="18211" r="7373" b="18030"/>
          <a:stretch/>
        </p:blipFill>
        <p:spPr>
          <a:xfrm>
            <a:off x="5086311" y="2415389"/>
            <a:ext cx="2791615" cy="2019786"/>
          </a:xfrm>
          <a:prstGeom prst="rect">
            <a:avLst/>
          </a:prstGeom>
        </p:spPr>
      </p:pic>
      <p:sp>
        <p:nvSpPr>
          <p:cNvPr id="22" name="TextBox 21">
            <a:extLst>
              <a:ext uri="{FF2B5EF4-FFF2-40B4-BE49-F238E27FC236}">
                <a16:creationId xmlns:a16="http://schemas.microsoft.com/office/drawing/2014/main" id="{BA292DA6-29D4-EA2C-66D9-1A76276144BD}"/>
              </a:ext>
            </a:extLst>
          </p:cNvPr>
          <p:cNvSpPr txBox="1"/>
          <p:nvPr/>
        </p:nvSpPr>
        <p:spPr>
          <a:xfrm>
            <a:off x="6580029" y="3994155"/>
            <a:ext cx="1514151" cy="276999"/>
          </a:xfrm>
          <a:prstGeom prst="rect">
            <a:avLst/>
          </a:prstGeom>
          <a:noFill/>
        </p:spPr>
        <p:txBody>
          <a:bodyPr wrap="square" rtlCol="0">
            <a:spAutoFit/>
          </a:bodyPr>
          <a:lstStyle/>
          <a:p>
            <a:r>
              <a:rPr lang="en-US" sz="1200" dirty="0">
                <a:solidFill>
                  <a:schemeClr val="bg1"/>
                </a:solidFill>
                <a:latin typeface="Avenir Next LT Pro" panose="020B0504020202020204" pitchFamily="34" charset="77"/>
              </a:rPr>
              <a:t>Print Publications</a:t>
            </a:r>
          </a:p>
        </p:txBody>
      </p:sp>
      <p:pic>
        <p:nvPicPr>
          <p:cNvPr id="24" name="Picture 23" descr="A white box with blue text and colorful circles and letters&#10;&#10;Description automatically generated">
            <a:extLst>
              <a:ext uri="{FF2B5EF4-FFF2-40B4-BE49-F238E27FC236}">
                <a16:creationId xmlns:a16="http://schemas.microsoft.com/office/drawing/2014/main" id="{0DB8DE15-ABE3-4D98-FFDB-F47654E3BD1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138255" y="4481312"/>
            <a:ext cx="1143719" cy="1908238"/>
          </a:xfrm>
          <a:prstGeom prst="rect">
            <a:avLst/>
          </a:prstGeom>
        </p:spPr>
      </p:pic>
      <p:sp>
        <p:nvSpPr>
          <p:cNvPr id="25" name="TextBox 24">
            <a:extLst>
              <a:ext uri="{FF2B5EF4-FFF2-40B4-BE49-F238E27FC236}">
                <a16:creationId xmlns:a16="http://schemas.microsoft.com/office/drawing/2014/main" id="{F50B8796-9FAC-4D7A-A13D-1E34BB9B77E7}"/>
              </a:ext>
            </a:extLst>
          </p:cNvPr>
          <p:cNvSpPr txBox="1"/>
          <p:nvPr/>
        </p:nvSpPr>
        <p:spPr>
          <a:xfrm>
            <a:off x="3792813" y="6456778"/>
            <a:ext cx="1818420" cy="276999"/>
          </a:xfrm>
          <a:prstGeom prst="rect">
            <a:avLst/>
          </a:prstGeom>
          <a:noFill/>
        </p:spPr>
        <p:txBody>
          <a:bodyPr wrap="square" rtlCol="0">
            <a:spAutoFit/>
          </a:bodyPr>
          <a:lstStyle/>
          <a:p>
            <a:pPr algn="ctr"/>
            <a:r>
              <a:rPr lang="en-US" sz="1200" dirty="0">
                <a:solidFill>
                  <a:schemeClr val="bg1"/>
                </a:solidFill>
                <a:latin typeface="Avenir Next LT Pro" panose="020B0504020202020204" pitchFamily="34" charset="77"/>
              </a:rPr>
              <a:t>Product Box Design</a:t>
            </a:r>
          </a:p>
        </p:txBody>
      </p:sp>
      <p:pic>
        <p:nvPicPr>
          <p:cNvPr id="27" name="Picture 26" descr="A stack of business cards&#10;&#10;Description automatically generated">
            <a:extLst>
              <a:ext uri="{FF2B5EF4-FFF2-40B4-BE49-F238E27FC236}">
                <a16:creationId xmlns:a16="http://schemas.microsoft.com/office/drawing/2014/main" id="{941061F9-A0A9-2424-6877-0C6D947B690A}"/>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755548" y="4518408"/>
            <a:ext cx="2019786" cy="2019786"/>
          </a:xfrm>
          <a:prstGeom prst="rect">
            <a:avLst/>
          </a:prstGeom>
        </p:spPr>
      </p:pic>
      <p:sp>
        <p:nvSpPr>
          <p:cNvPr id="28" name="TextBox 27">
            <a:extLst>
              <a:ext uri="{FF2B5EF4-FFF2-40B4-BE49-F238E27FC236}">
                <a16:creationId xmlns:a16="http://schemas.microsoft.com/office/drawing/2014/main" id="{1FE53FC5-EC5D-D14B-4F71-6E9DA7D56DDF}"/>
              </a:ext>
            </a:extLst>
          </p:cNvPr>
          <p:cNvSpPr txBox="1"/>
          <p:nvPr/>
        </p:nvSpPr>
        <p:spPr>
          <a:xfrm>
            <a:off x="5806913" y="6224535"/>
            <a:ext cx="2173607" cy="276999"/>
          </a:xfrm>
          <a:prstGeom prst="rect">
            <a:avLst/>
          </a:prstGeom>
          <a:noFill/>
        </p:spPr>
        <p:txBody>
          <a:bodyPr wrap="square" rtlCol="0">
            <a:spAutoFit/>
          </a:bodyPr>
          <a:lstStyle/>
          <a:p>
            <a:pPr algn="ctr"/>
            <a:r>
              <a:rPr lang="en-US" sz="1200" dirty="0">
                <a:solidFill>
                  <a:schemeClr val="bg1"/>
                </a:solidFill>
                <a:latin typeface="Avenir Next LT Pro" panose="020B0504020202020204" pitchFamily="34" charset="77"/>
              </a:rPr>
              <a:t>Business Cards &amp; Brochures</a:t>
            </a:r>
          </a:p>
        </p:txBody>
      </p:sp>
      <p:pic>
        <p:nvPicPr>
          <p:cNvPr id="30" name="Picture 29" descr="A billboard with text and images&#10;&#10;Description automatically generated">
            <a:extLst>
              <a:ext uri="{FF2B5EF4-FFF2-40B4-BE49-F238E27FC236}">
                <a16:creationId xmlns:a16="http://schemas.microsoft.com/office/drawing/2014/main" id="{0BB752FD-9704-9DA5-3B8B-E03FC34CB970}"/>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8460596" y="4791276"/>
            <a:ext cx="1920465" cy="1529026"/>
          </a:xfrm>
          <a:prstGeom prst="rect">
            <a:avLst/>
          </a:prstGeom>
        </p:spPr>
      </p:pic>
      <p:sp>
        <p:nvSpPr>
          <p:cNvPr id="31" name="TextBox 30">
            <a:extLst>
              <a:ext uri="{FF2B5EF4-FFF2-40B4-BE49-F238E27FC236}">
                <a16:creationId xmlns:a16="http://schemas.microsoft.com/office/drawing/2014/main" id="{1DEF5FE1-EDBA-B04A-DE59-05350D083DD6}"/>
              </a:ext>
            </a:extLst>
          </p:cNvPr>
          <p:cNvSpPr txBox="1"/>
          <p:nvPr/>
        </p:nvSpPr>
        <p:spPr>
          <a:xfrm>
            <a:off x="8460525" y="6307315"/>
            <a:ext cx="2173607" cy="276999"/>
          </a:xfrm>
          <a:prstGeom prst="rect">
            <a:avLst/>
          </a:prstGeom>
          <a:noFill/>
        </p:spPr>
        <p:txBody>
          <a:bodyPr wrap="square" rtlCol="0">
            <a:spAutoFit/>
          </a:bodyPr>
          <a:lstStyle/>
          <a:p>
            <a:pPr algn="ctr"/>
            <a:r>
              <a:rPr lang="en-US" sz="1200" dirty="0">
                <a:solidFill>
                  <a:schemeClr val="bg1"/>
                </a:solidFill>
                <a:latin typeface="Avenir Next LT Pro" panose="020B0504020202020204" pitchFamily="34" charset="77"/>
              </a:rPr>
              <a:t>Posters &amp; Billboards</a:t>
            </a:r>
          </a:p>
        </p:txBody>
      </p:sp>
    </p:spTree>
    <p:extLst>
      <p:ext uri="{BB962C8B-B14F-4D97-AF65-F5344CB8AC3E}">
        <p14:creationId xmlns:p14="http://schemas.microsoft.com/office/powerpoint/2010/main" val="380504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5"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black and white logo&#10;&#10;Description automatically generated">
            <a:extLst>
              <a:ext uri="{FF2B5EF4-FFF2-40B4-BE49-F238E27FC236}">
                <a16:creationId xmlns:a16="http://schemas.microsoft.com/office/drawing/2014/main" id="{E0DE63F3-9E8C-8426-76F0-7B20AA77F53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87867" y="245534"/>
            <a:ext cx="2540000" cy="508000"/>
          </a:xfrm>
          <a:prstGeom prst="rect">
            <a:avLst/>
          </a:prstGeom>
        </p:spPr>
      </p:pic>
      <p:sp>
        <p:nvSpPr>
          <p:cNvPr id="9" name="TextBox 8">
            <a:extLst>
              <a:ext uri="{FF2B5EF4-FFF2-40B4-BE49-F238E27FC236}">
                <a16:creationId xmlns:a16="http://schemas.microsoft.com/office/drawing/2014/main" id="{4A6FBA26-49CA-7993-3C2D-6D951327B0BF}"/>
              </a:ext>
            </a:extLst>
          </p:cNvPr>
          <p:cNvSpPr txBox="1"/>
          <p:nvPr/>
        </p:nvSpPr>
        <p:spPr>
          <a:xfrm>
            <a:off x="3572933" y="145591"/>
            <a:ext cx="8331200" cy="707886"/>
          </a:xfrm>
          <a:prstGeom prst="rect">
            <a:avLst/>
          </a:prstGeom>
          <a:noFill/>
        </p:spPr>
        <p:txBody>
          <a:bodyPr wrap="square" rtlCol="0">
            <a:spAutoFit/>
          </a:bodyPr>
          <a:lstStyle/>
          <a:p>
            <a:pPr algn="r"/>
            <a:r>
              <a:rPr lang="en-US" sz="4000" dirty="0">
                <a:solidFill>
                  <a:schemeClr val="bg1"/>
                </a:solidFill>
                <a:latin typeface="Avenir Next LT Pro Light" panose="020F0302020204030204" pitchFamily="34" charset="0"/>
                <a:ea typeface="Open Sans" pitchFamily="2" charset="0"/>
                <a:cs typeface="Avenir Next LT Pro Light" panose="020F0302020204030204" pitchFamily="34" charset="0"/>
              </a:rPr>
              <a:t>Audio Production | </a:t>
            </a:r>
            <a:r>
              <a:rPr lang="en-US" sz="4000" b="1" dirty="0">
                <a:solidFill>
                  <a:schemeClr val="bg1"/>
                </a:solidFill>
                <a:latin typeface="Avenir Next LT Pro" panose="020B0504020202020204" pitchFamily="34" charset="77"/>
                <a:ea typeface="Open Sans" pitchFamily="2" charset="0"/>
                <a:cs typeface="Avenir Next LT Pro Light" panose="020F0302020204030204" pitchFamily="34" charset="0"/>
              </a:rPr>
              <a:t>Sound &amp; M/M</a:t>
            </a:r>
          </a:p>
        </p:txBody>
      </p:sp>
      <p:pic>
        <p:nvPicPr>
          <p:cNvPr id="3" name="Picture 2" descr="A cartoon of a penguin sitting at a desk with a microphone&#10;&#10;Description automatically generated">
            <a:extLst>
              <a:ext uri="{FF2B5EF4-FFF2-40B4-BE49-F238E27FC236}">
                <a16:creationId xmlns:a16="http://schemas.microsoft.com/office/drawing/2014/main" id="{9010BC43-615C-6261-6147-97FD2C6941F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1819" y="3389889"/>
            <a:ext cx="3265229" cy="2924195"/>
          </a:xfrm>
          <a:prstGeom prst="rect">
            <a:avLst/>
          </a:prstGeom>
        </p:spPr>
      </p:pic>
      <p:sp>
        <p:nvSpPr>
          <p:cNvPr id="5" name="TextBox 4">
            <a:extLst>
              <a:ext uri="{FF2B5EF4-FFF2-40B4-BE49-F238E27FC236}">
                <a16:creationId xmlns:a16="http://schemas.microsoft.com/office/drawing/2014/main" id="{94D15F97-5983-FF2A-BF1D-70A502BA9F99}"/>
              </a:ext>
            </a:extLst>
          </p:cNvPr>
          <p:cNvSpPr txBox="1"/>
          <p:nvPr/>
        </p:nvSpPr>
        <p:spPr>
          <a:xfrm>
            <a:off x="81819" y="945926"/>
            <a:ext cx="11995162" cy="1200329"/>
          </a:xfrm>
          <a:prstGeom prst="rect">
            <a:avLst/>
          </a:prstGeom>
          <a:noFill/>
        </p:spPr>
        <p:txBody>
          <a:bodyPr wrap="square" rtlCol="0">
            <a:spAutoFit/>
          </a:bodyPr>
          <a:lstStyle/>
          <a:p>
            <a:pPr algn="ctr"/>
            <a:r>
              <a:rPr lang="en-US" dirty="0">
                <a:solidFill>
                  <a:schemeClr val="bg1"/>
                </a:solidFill>
                <a:latin typeface="Avenir Next LT Pro" panose="020B0504020202020204" pitchFamily="34" charset="77"/>
              </a:rPr>
              <a:t>When it comes to audio production, we’ve had the pleasure of composing music for specific projects, mixing in effects, and mastering various projects for our clients over the years. We didn’t shoot the video ourselves, but we did the post-production, arranged the cover track of “Shape of You”, mixed and mastered the audio, and added closed captions for Matt’s voice for Point Source Audio in California in this example.</a:t>
            </a:r>
          </a:p>
        </p:txBody>
      </p:sp>
      <p:pic>
        <p:nvPicPr>
          <p:cNvPr id="7" name="Ed Sheeran s Lighting Director Matt Jones Talks Up CM-i3.mp4">
            <a:hlinkClick r:id="" action="ppaction://media"/>
            <a:extLst>
              <a:ext uri="{FF2B5EF4-FFF2-40B4-BE49-F238E27FC236}">
                <a16:creationId xmlns:a16="http://schemas.microsoft.com/office/drawing/2014/main" id="{4D3D6DD3-EE19-4144-D613-4A9ACC59DDDA}"/>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3771341" y="2295243"/>
            <a:ext cx="7067908" cy="3975698"/>
          </a:xfrm>
          <a:prstGeom prst="rect">
            <a:avLst/>
          </a:prstGeom>
        </p:spPr>
      </p:pic>
    </p:spTree>
    <p:extLst>
      <p:ext uri="{BB962C8B-B14F-4D97-AF65-F5344CB8AC3E}">
        <p14:creationId xmlns:p14="http://schemas.microsoft.com/office/powerpoint/2010/main" val="2908455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04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345</TotalTime>
  <Words>3530</Words>
  <Application>Microsoft Macintosh PowerPoint</Application>
  <PresentationFormat>Widescreen</PresentationFormat>
  <Paragraphs>159</Paragraphs>
  <Slides>19</Slides>
  <Notes>19</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Aptos</vt:lpstr>
      <vt:lpstr>Aptos Display</vt:lpstr>
      <vt:lpstr>Arial</vt:lpstr>
      <vt:lpstr>Avenir Next LT Pro</vt:lpstr>
      <vt:lpstr>Avenir Next LT Pro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Paul Cassarly</dc:creator>
  <cp:lastModifiedBy>Paul Cassarly</cp:lastModifiedBy>
  <cp:revision>13</cp:revision>
  <dcterms:created xsi:type="dcterms:W3CDTF">2024-07-21T21:09:53Z</dcterms:created>
  <dcterms:modified xsi:type="dcterms:W3CDTF">2026-05-31T17:17:53Z</dcterms:modified>
</cp:coreProperties>
</file>